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89" r:id="rId1"/>
  </p:sldMasterIdLst>
  <p:notesMasterIdLst>
    <p:notesMasterId r:id="rId32"/>
  </p:notesMasterIdLst>
  <p:sldIdLst>
    <p:sldId id="262" r:id="rId2"/>
    <p:sldId id="257" r:id="rId3"/>
    <p:sldId id="274" r:id="rId4"/>
    <p:sldId id="292" r:id="rId5"/>
    <p:sldId id="263" r:id="rId6"/>
    <p:sldId id="264" r:id="rId7"/>
    <p:sldId id="265" r:id="rId8"/>
    <p:sldId id="266" r:id="rId9"/>
    <p:sldId id="269" r:id="rId10"/>
    <p:sldId id="268" r:id="rId11"/>
    <p:sldId id="287" r:id="rId12"/>
    <p:sldId id="291" r:id="rId13"/>
    <p:sldId id="267" r:id="rId14"/>
    <p:sldId id="281" r:id="rId15"/>
    <p:sldId id="270" r:id="rId16"/>
    <p:sldId id="271" r:id="rId17"/>
    <p:sldId id="282" r:id="rId18"/>
    <p:sldId id="273" r:id="rId19"/>
    <p:sldId id="283" r:id="rId20"/>
    <p:sldId id="289" r:id="rId21"/>
    <p:sldId id="284" r:id="rId22"/>
    <p:sldId id="275" r:id="rId23"/>
    <p:sldId id="276" r:id="rId24"/>
    <p:sldId id="285" r:id="rId25"/>
    <p:sldId id="279" r:id="rId26"/>
    <p:sldId id="280" r:id="rId27"/>
    <p:sldId id="277" r:id="rId28"/>
    <p:sldId id="286" r:id="rId29"/>
    <p:sldId id="288" r:id="rId30"/>
    <p:sldId id="290" r:id="rId31"/>
  </p:sldIdLst>
  <p:sldSz cx="12192000" cy="6858000"/>
  <p:notesSz cx="6858000" cy="9144000"/>
  <p:embeddedFontLst>
    <p:embeddedFont>
      <p:font typeface="Bahnschrift Condensed" panose="020B0502040204020203" pitchFamily="34" charset="0"/>
      <p:regular r:id="rId33"/>
      <p:bold r:id="rId34"/>
    </p:embeddedFont>
    <p:embeddedFont>
      <p:font typeface="Big Blue Bold" panose="02000806000000020004" pitchFamily="50" charset="0"/>
      <p:bold r:id="rId35"/>
    </p:embeddedFont>
    <p:embeddedFont>
      <p:font typeface="Calibri" panose="020F0502020204030204" pitchFamily="34" charset="0"/>
      <p:regular r:id="rId36"/>
      <p:bold r:id="rId37"/>
      <p:italic r:id="rId38"/>
      <p:boldItalic r:id="rId39"/>
    </p:embeddedFont>
    <p:embeddedFont>
      <p:font typeface="Calibri Light" panose="020F0302020204030204" pitchFamily="34" charset="0"/>
      <p:regular r:id="rId40"/>
      <p:italic r:id="rId41"/>
    </p:embeddedFont>
    <p:embeddedFont>
      <p:font typeface="Constantia" panose="02030602050306030303" pitchFamily="18" charset="0"/>
      <p:regular r:id="rId42"/>
      <p:bold r:id="rId43"/>
      <p:italic r:id="rId44"/>
      <p:boldItalic r:id="rId45"/>
    </p:embeddedFont>
    <p:embeddedFont>
      <p:font typeface="Gabriola" panose="04040605051002020D02" pitchFamily="82" charset="0"/>
      <p:regular r:id="rId46"/>
    </p:embeddedFont>
    <p:embeddedFont>
      <p:font typeface="Georgia" panose="02040502050405020303" pitchFamily="18" charset="0"/>
      <p:regular r:id="rId47"/>
      <p:bold r:id="rId48"/>
      <p:italic r:id="rId49"/>
      <p:boldItalic r:id="rId50"/>
    </p:embeddedFont>
    <p:embeddedFont>
      <p:font typeface="Hey October" pitchFamily="50" charset="0"/>
      <p:regular r:id="rId51"/>
    </p:embeddedFont>
    <p:embeddedFont>
      <p:font typeface="josephsophia" panose="02000505020000020003" pitchFamily="50" charset="0"/>
      <p:regular r:id="rId52"/>
    </p:embeddedFont>
    <p:embeddedFont>
      <p:font typeface="Stay Wildy Personal Use Only" pitchFamily="2" charset="0"/>
      <p:regular r:id="rId53"/>
    </p:embeddedFont>
    <p:embeddedFont>
      <p:font typeface="Winter Break" panose="02000500000000000000" pitchFamily="50" charset="0"/>
      <p:regular r:id="rId54"/>
    </p:embeddedFont>
  </p:embeddedFontLst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E001E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7.fntdata"/><Relationship Id="rId21" Type="http://schemas.openxmlformats.org/officeDocument/2006/relationships/slide" Target="slides/slide20.xml"/><Relationship Id="rId34" Type="http://schemas.openxmlformats.org/officeDocument/2006/relationships/font" Target="fonts/font2.fntdata"/><Relationship Id="rId42" Type="http://schemas.openxmlformats.org/officeDocument/2006/relationships/font" Target="fonts/font10.fntdata"/><Relationship Id="rId47" Type="http://schemas.openxmlformats.org/officeDocument/2006/relationships/font" Target="fonts/font15.fntdata"/><Relationship Id="rId50" Type="http://schemas.openxmlformats.org/officeDocument/2006/relationships/font" Target="fonts/font18.fntdata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5.fntdata"/><Relationship Id="rId40" Type="http://schemas.openxmlformats.org/officeDocument/2006/relationships/font" Target="fonts/font8.fntdata"/><Relationship Id="rId45" Type="http://schemas.openxmlformats.org/officeDocument/2006/relationships/font" Target="fonts/font13.fntdata"/><Relationship Id="rId53" Type="http://schemas.openxmlformats.org/officeDocument/2006/relationships/font" Target="fonts/font21.fntdata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3.fntdata"/><Relationship Id="rId43" Type="http://schemas.openxmlformats.org/officeDocument/2006/relationships/font" Target="fonts/font11.fntdata"/><Relationship Id="rId48" Type="http://schemas.openxmlformats.org/officeDocument/2006/relationships/font" Target="fonts/font16.fntdata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font" Target="fonts/font19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46" Type="http://schemas.openxmlformats.org/officeDocument/2006/relationships/font" Target="fonts/font14.fntdata"/><Relationship Id="rId20" Type="http://schemas.openxmlformats.org/officeDocument/2006/relationships/slide" Target="slides/slide19.xml"/><Relationship Id="rId41" Type="http://schemas.openxmlformats.org/officeDocument/2006/relationships/font" Target="fonts/font9.fntdata"/><Relationship Id="rId54" Type="http://schemas.openxmlformats.org/officeDocument/2006/relationships/font" Target="fonts/font2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4.fntdata"/><Relationship Id="rId49" Type="http://schemas.openxmlformats.org/officeDocument/2006/relationships/font" Target="fonts/font17.fntdata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font" Target="fonts/font12.fntdata"/><Relationship Id="rId52" Type="http://schemas.openxmlformats.org/officeDocument/2006/relationships/font" Target="fonts/font20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18EA85-B45D-430C-B94B-300C0A3F2F50}" type="datetimeFigureOut">
              <a:rPr lang="pl-PL" smtClean="0"/>
              <a:t>23.03.2021</a:t>
            </a:fld>
            <a:endParaRPr lang="pl-P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AB31FF-BD44-4BF7-ACDB-7CE9B9B9ADA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265285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70A3C3-6282-404B-ADB2-6CF7752467A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pl-PL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6FB8DFE-0390-4AFA-863F-53983671AB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pl-P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A52C6D-8988-4D06-A970-056CAEE810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493B1-9A7E-4BBA-8B30-B9E567FC2184}" type="datetimeFigureOut">
              <a:rPr lang="pl-PL" smtClean="0"/>
              <a:t>23.03.2021</a:t>
            </a:fld>
            <a:endParaRPr lang="pl-P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3CE3BD-7675-498C-9B3A-B5401B8D1E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AB9A1A-5782-46CA-90D3-96FD82AD3E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B85D4D-75A5-4C90-97C9-35BA09CCA86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938872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FC8641-18B9-4BE8-85D4-4BC121BA85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l-PL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17FA2A2-471C-49A1-BE49-A586FD5C8F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l-P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D23EE4-339D-4D64-9A95-7A8987F153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493B1-9A7E-4BBA-8B30-B9E567FC2184}" type="datetimeFigureOut">
              <a:rPr lang="pl-PL" smtClean="0"/>
              <a:t>23.03.2021</a:t>
            </a:fld>
            <a:endParaRPr lang="pl-P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F7D8C3-FE70-4353-8B3A-795EE4BAAC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614375-5D67-4AB5-9D6B-4D638913BC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B85D4D-75A5-4C90-97C9-35BA09CCA86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399079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86E58D6-8DCF-4FD8-9C08-60FE04814CE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pl-PL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BF1C0CB-BEF9-476E-8F68-8E4C95EBD2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l-P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A5EF29-62DA-4A1D-9635-7386E0AB05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493B1-9A7E-4BBA-8B30-B9E567FC2184}" type="datetimeFigureOut">
              <a:rPr lang="pl-PL" smtClean="0"/>
              <a:t>23.03.2021</a:t>
            </a:fld>
            <a:endParaRPr lang="pl-P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3D093A-F997-4D14-A834-1871F0DD51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CCB003-CCDE-4EED-80B7-18D1DFC1A9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B85D4D-75A5-4C90-97C9-35BA09CCA86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27960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7A330F-C4EC-407A-A8B9-29E6BB1D04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l-P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DF3765-F496-40DE-B72C-C04351234C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l-P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D3513C-D229-43DE-AB8C-52CC15CEA9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493B1-9A7E-4BBA-8B30-B9E567FC2184}" type="datetimeFigureOut">
              <a:rPr lang="pl-PL" smtClean="0"/>
              <a:t>23.03.2021</a:t>
            </a:fld>
            <a:endParaRPr lang="pl-P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5EF69F-B812-4308-A009-3294775C13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B4623F-4835-497C-BC14-C91BB5E759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B85D4D-75A5-4C90-97C9-35BA09CCA86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675517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55AC5A-06FB-4FF1-96DB-E41D4F664E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pl-P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9502E1-128F-4090-9A3F-813E32BF8E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453C33-FA6D-4CC8-9603-A970FC3DA1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493B1-9A7E-4BBA-8B30-B9E567FC2184}" type="datetimeFigureOut">
              <a:rPr lang="pl-PL" smtClean="0"/>
              <a:t>23.03.2021</a:t>
            </a:fld>
            <a:endParaRPr lang="pl-P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7B3D8D-6DF8-4C23-BA9C-A41D4AC9A0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912EA0-81D1-447C-864C-E20B269FF6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B85D4D-75A5-4C90-97C9-35BA09CCA86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674602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09F94D-2947-4547-8512-02D29E2F58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l-P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D33938-7E23-411D-B6F0-2A170C7CAE6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l-PL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4857A90-F268-4173-AFBC-82CFD620FE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l-PL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06655F-5FA0-4838-8EDC-5D3088C898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493B1-9A7E-4BBA-8B30-B9E567FC2184}" type="datetimeFigureOut">
              <a:rPr lang="pl-PL" smtClean="0"/>
              <a:t>23.03.2021</a:t>
            </a:fld>
            <a:endParaRPr lang="pl-P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620375-72BF-467A-8BD8-A6EA448ACC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D2BEE61-19CA-460E-B754-4E7357C6D0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B85D4D-75A5-4C90-97C9-35BA09CCA86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483016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195717-A06D-416A-B2F4-DA16930DEC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pl-P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031D05-DA43-44B1-93D1-D03B40D7C4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6D7EFF0-A22F-4D6C-BB7D-F290FB6B77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l-PL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2250896-A640-49F6-98C7-3B0827042E0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A365AE8-7C18-4F37-8422-D3E1D970B02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l-PL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3E64E89-C6C6-4367-B915-58AF24E4B0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493B1-9A7E-4BBA-8B30-B9E567FC2184}" type="datetimeFigureOut">
              <a:rPr lang="pl-PL" smtClean="0"/>
              <a:t>23.03.2021</a:t>
            </a:fld>
            <a:endParaRPr lang="pl-PL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2B45667-A828-4FC4-82AB-6465DB9025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69584C8-7D12-4B3C-BA8B-1B30CC9FCE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B85D4D-75A5-4C90-97C9-35BA09CCA86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618891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BFAE84-553B-4A9E-854C-4E7E6C11CD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l-PL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2526A3D-3C3B-49FC-9B68-9ACD1492B4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493B1-9A7E-4BBA-8B30-B9E567FC2184}" type="datetimeFigureOut">
              <a:rPr lang="pl-PL" smtClean="0"/>
              <a:t>23.03.2021</a:t>
            </a:fld>
            <a:endParaRPr lang="pl-PL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C097676-808C-4D0C-B7F1-13020E8A85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B40687B-3610-4584-990E-F345D54103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B85D4D-75A5-4C90-97C9-35BA09CCA86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051937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AA351DC-0CF8-4D4B-BB86-9B24750641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493B1-9A7E-4BBA-8B30-B9E567FC2184}" type="datetimeFigureOut">
              <a:rPr lang="pl-PL" smtClean="0"/>
              <a:t>23.03.2021</a:t>
            </a:fld>
            <a:endParaRPr lang="pl-PL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F3E336E-54CF-4082-9E2D-222BD82252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525138-886A-4C2D-9852-9053D65419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B85D4D-75A5-4C90-97C9-35BA09CCA86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885767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E028EE-5789-42B7-85AB-7E008EBCA0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pl-P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89C81F-0DB2-42C2-B4CB-0AF18AC2CA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l-P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1B62134-788C-4CEC-854C-560DB71110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E3F4B84-4154-4F53-A394-1D407D8FAA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493B1-9A7E-4BBA-8B30-B9E567FC2184}" type="datetimeFigureOut">
              <a:rPr lang="pl-PL" smtClean="0"/>
              <a:t>23.03.2021</a:t>
            </a:fld>
            <a:endParaRPr lang="pl-P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A25A973-3DDE-4757-BFB7-533288BC8A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0522CDD-3668-4D77-9D5D-B563C53C69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B85D4D-75A5-4C90-97C9-35BA09CCA86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314773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EEC2A5-92AA-468C-8FF1-67BEA681F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pl-PL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772359C-FF0F-499D-8871-3366D34080B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EBCEFDA-3FC1-4DB7-88E3-899E906375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A4DA2C-AD92-4428-AFFB-F036E928FF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493B1-9A7E-4BBA-8B30-B9E567FC2184}" type="datetimeFigureOut">
              <a:rPr lang="pl-PL" smtClean="0"/>
              <a:t>23.03.2021</a:t>
            </a:fld>
            <a:endParaRPr lang="pl-P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B4DFBC-F4F4-4D15-BF69-1C8819243F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FEE8DA-6B77-4F07-B6DD-D38B1E3559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B85D4D-75A5-4C90-97C9-35BA09CCA86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859274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DDA5262-248A-4BC7-841B-A865F78248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pl-P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EE0B70-1E40-4998-BD8E-0C2EDA73CF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l-P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C3FAA3-C55F-4CE6-A466-B8FCF8D35C3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C493B1-9A7E-4BBA-8B30-B9E567FC2184}" type="datetimeFigureOut">
              <a:rPr lang="pl-PL" smtClean="0"/>
              <a:t>23.03.2021</a:t>
            </a:fld>
            <a:endParaRPr lang="pl-P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42596F-76CB-40F4-BCA1-4A3606F29B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5A11FB-E039-46C1-9258-8D629CDE00E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B85D4D-75A5-4C90-97C9-35BA09CCA86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436136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93B6076-F95D-4955-A12E-D8E23432CBAB}"/>
              </a:ext>
            </a:extLst>
          </p:cNvPr>
          <p:cNvSpPr txBox="1"/>
          <p:nvPr/>
        </p:nvSpPr>
        <p:spPr>
          <a:xfrm>
            <a:off x="1889760" y="1469407"/>
            <a:ext cx="804672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96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ay Wildy Personal Use Only" pitchFamily="2" charset="0"/>
              </a:rPr>
              <a:t>TRADYCJE WIELKANOCNE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2626FA22-CCA9-4C71-9F3F-5398F7E104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0131"/>
            <a:ext cx="12192000" cy="686813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2A77730-0FAE-4C2C-8D91-5A3C2EF293A7}"/>
              </a:ext>
            </a:extLst>
          </p:cNvPr>
          <p:cNvSpPr txBox="1"/>
          <p:nvPr/>
        </p:nvSpPr>
        <p:spPr>
          <a:xfrm>
            <a:off x="3145929" y="1469407"/>
            <a:ext cx="5900141" cy="36317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6600" dirty="0">
                <a:latin typeface="Winter Break" panose="02000500000000000000" pitchFamily="50" charset="0"/>
              </a:rPr>
              <a:t>  </a:t>
            </a:r>
            <a:r>
              <a:rPr lang="pl-PL" sz="115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ay Wildy Personal Use Only" pitchFamily="2" charset="0"/>
              </a:rPr>
              <a:t>TRADYCJE </a:t>
            </a:r>
          </a:p>
          <a:p>
            <a:pPr algn="ctr"/>
            <a:r>
              <a:rPr lang="pl-PL" sz="115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ay Wildy Personal Use Only" pitchFamily="2" charset="0"/>
              </a:rPr>
              <a:t>WIELKANOCNE</a:t>
            </a:r>
          </a:p>
        </p:txBody>
      </p:sp>
    </p:spTree>
    <p:extLst>
      <p:ext uri="{BB962C8B-B14F-4D97-AF65-F5344CB8AC3E}">
        <p14:creationId xmlns:p14="http://schemas.microsoft.com/office/powerpoint/2010/main" val="3599747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93B6076-F95D-4955-A12E-D8E23432CBAB}"/>
              </a:ext>
            </a:extLst>
          </p:cNvPr>
          <p:cNvSpPr txBox="1"/>
          <p:nvPr/>
        </p:nvSpPr>
        <p:spPr>
          <a:xfrm>
            <a:off x="1889760" y="1469407"/>
            <a:ext cx="804672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96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ay Wildy Personal Use Only" pitchFamily="2" charset="0"/>
              </a:rPr>
              <a:t>TRADYCJE WIELKANOCNE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2626FA22-CCA9-4C71-9F3F-5398F7E104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6813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A087A08-801F-4CB5-A6D2-B1A9A85746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5734" y="1790939"/>
            <a:ext cx="3530232" cy="4295115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F559B87B-A205-45E4-8602-6980F22164E9}"/>
              </a:ext>
            </a:extLst>
          </p:cNvPr>
          <p:cNvSpPr txBox="1"/>
          <p:nvPr/>
        </p:nvSpPr>
        <p:spPr>
          <a:xfrm>
            <a:off x="2072640" y="771946"/>
            <a:ext cx="804672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80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ay Wildy Personal Use Only" pitchFamily="2" charset="0"/>
              </a:rPr>
              <a:t>Co w</a:t>
            </a:r>
            <a:r>
              <a:rPr lang="pl-PL" sz="80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ay Wildy Personal Use Only" pitchFamily="2" charset="0"/>
              </a:rPr>
              <a:t>ł</a:t>
            </a:r>
            <a:r>
              <a:rPr lang="pl-PL" sz="80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ay Wildy Personal Use Only" pitchFamily="2" charset="0"/>
              </a:rPr>
              <a:t>o</a:t>
            </a:r>
            <a:r>
              <a:rPr lang="pl-PL" sz="80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ż</a:t>
            </a:r>
            <a:r>
              <a:rPr lang="pl-PL" sz="80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ay Wildy Personal Use Only" pitchFamily="2" charset="0"/>
              </a:rPr>
              <a:t>y</a:t>
            </a:r>
            <a:r>
              <a:rPr lang="pl-PL" sz="66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ay Wildy Personal Use Only" pitchFamily="2" charset="0"/>
              </a:rPr>
              <a:t>ć</a:t>
            </a:r>
            <a:r>
              <a:rPr lang="pl-PL" sz="80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ay Wildy Personal Use Only" pitchFamily="2" charset="0"/>
              </a:rPr>
              <a:t> do kos</a:t>
            </a:r>
            <a:r>
              <a:rPr lang="pl-PL" sz="80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z</a:t>
            </a:r>
            <a:r>
              <a:rPr lang="pl-PL" sz="80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ay Wildy Personal Use Only" pitchFamily="2" charset="0"/>
              </a:rPr>
              <a:t>yka</a:t>
            </a:r>
            <a:r>
              <a:rPr lang="pl-PL" sz="80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?</a:t>
            </a:r>
            <a:r>
              <a:rPr lang="pl-PL" sz="80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ay Wildy Personal Use Only" pitchFamily="2" charset="0"/>
              </a:rPr>
              <a:t>?</a:t>
            </a:r>
          </a:p>
        </p:txBody>
      </p:sp>
      <p:sp>
        <p:nvSpPr>
          <p:cNvPr id="5" name="Arrow: Right 4">
            <a:extLst>
              <a:ext uri="{FF2B5EF4-FFF2-40B4-BE49-F238E27FC236}">
                <a16:creationId xmlns:a16="http://schemas.microsoft.com/office/drawing/2014/main" id="{2A2B7818-5014-4F6A-8EA6-2334E88A725B}"/>
              </a:ext>
            </a:extLst>
          </p:cNvPr>
          <p:cNvSpPr/>
          <p:nvPr/>
        </p:nvSpPr>
        <p:spPr>
          <a:xfrm rot="899921">
            <a:off x="3655276" y="2734119"/>
            <a:ext cx="949785" cy="399245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526CFCA-3027-488B-8C71-8D0F010FB50C}"/>
              </a:ext>
            </a:extLst>
          </p:cNvPr>
          <p:cNvSpPr txBox="1"/>
          <p:nvPr/>
        </p:nvSpPr>
        <p:spPr>
          <a:xfrm>
            <a:off x="2559163" y="2514320"/>
            <a:ext cx="10390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400" b="1" dirty="0">
                <a:latin typeface="Georgia" panose="02040502050405020303" pitchFamily="18" charset="0"/>
              </a:rPr>
              <a:t>chleb</a:t>
            </a:r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0ACB50C8-F75B-4693-9201-15C396BF3369}"/>
              </a:ext>
            </a:extLst>
          </p:cNvPr>
          <p:cNvSpPr/>
          <p:nvPr/>
        </p:nvSpPr>
        <p:spPr>
          <a:xfrm>
            <a:off x="3630467" y="3545100"/>
            <a:ext cx="949785" cy="399245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DB9F6F5-BDF9-4EE8-8D8A-5188DEE77D57}"/>
              </a:ext>
            </a:extLst>
          </p:cNvPr>
          <p:cNvSpPr txBox="1"/>
          <p:nvPr/>
        </p:nvSpPr>
        <p:spPr>
          <a:xfrm>
            <a:off x="2139353" y="3394920"/>
            <a:ext cx="14911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400" b="1" dirty="0">
                <a:latin typeface="Georgia" panose="02040502050405020303" pitchFamily="18" charset="0"/>
              </a:rPr>
              <a:t>kiełbasa</a:t>
            </a:r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A24DA565-AD4D-4DA3-ADC6-3CAA56DB7819}"/>
              </a:ext>
            </a:extLst>
          </p:cNvPr>
          <p:cNvSpPr/>
          <p:nvPr/>
        </p:nvSpPr>
        <p:spPr>
          <a:xfrm rot="21029167">
            <a:off x="3917930" y="4260031"/>
            <a:ext cx="699222" cy="356418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882FD45F-6467-4D40-8E1E-6FBE4EC6F6E7}"/>
              </a:ext>
            </a:extLst>
          </p:cNvPr>
          <p:cNvSpPr/>
          <p:nvPr/>
        </p:nvSpPr>
        <p:spPr>
          <a:xfrm rot="9835976">
            <a:off x="7588156" y="2268330"/>
            <a:ext cx="949785" cy="399245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5" name="Arrow: Right 14">
            <a:extLst>
              <a:ext uri="{FF2B5EF4-FFF2-40B4-BE49-F238E27FC236}">
                <a16:creationId xmlns:a16="http://schemas.microsoft.com/office/drawing/2014/main" id="{89588871-060A-46E3-9DED-EE6F864C644E}"/>
              </a:ext>
            </a:extLst>
          </p:cNvPr>
          <p:cNvSpPr/>
          <p:nvPr/>
        </p:nvSpPr>
        <p:spPr>
          <a:xfrm rot="11488142">
            <a:off x="7399730" y="4627203"/>
            <a:ext cx="693882" cy="505611"/>
          </a:xfrm>
          <a:prstGeom prst="rightArrow">
            <a:avLst>
              <a:gd name="adj1" fmla="val 31032"/>
              <a:gd name="adj2" fmla="val 50000"/>
            </a:avLst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6" name="Arrow: Right 15">
            <a:extLst>
              <a:ext uri="{FF2B5EF4-FFF2-40B4-BE49-F238E27FC236}">
                <a16:creationId xmlns:a16="http://schemas.microsoft.com/office/drawing/2014/main" id="{A9EFC520-FE8A-4F45-8233-6FBDA023343D}"/>
              </a:ext>
            </a:extLst>
          </p:cNvPr>
          <p:cNvSpPr/>
          <p:nvPr/>
        </p:nvSpPr>
        <p:spPr>
          <a:xfrm rot="10468411">
            <a:off x="8112895" y="3026595"/>
            <a:ext cx="949785" cy="399245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7" name="Arrow: Right 16">
            <a:extLst>
              <a:ext uri="{FF2B5EF4-FFF2-40B4-BE49-F238E27FC236}">
                <a16:creationId xmlns:a16="http://schemas.microsoft.com/office/drawing/2014/main" id="{A5769816-9730-4DE8-A421-8CFFF40EC206}"/>
              </a:ext>
            </a:extLst>
          </p:cNvPr>
          <p:cNvSpPr/>
          <p:nvPr/>
        </p:nvSpPr>
        <p:spPr>
          <a:xfrm rot="10800000">
            <a:off x="7885410" y="3882890"/>
            <a:ext cx="949785" cy="399245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05EF24C-41A4-4A53-8795-A3BF25E17833}"/>
              </a:ext>
            </a:extLst>
          </p:cNvPr>
          <p:cNvSpPr txBox="1"/>
          <p:nvPr/>
        </p:nvSpPr>
        <p:spPr>
          <a:xfrm>
            <a:off x="2654667" y="4264197"/>
            <a:ext cx="11961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400" b="1" dirty="0">
                <a:latin typeface="Georgia" panose="02040502050405020303" pitchFamily="18" charset="0"/>
              </a:rPr>
              <a:t>pieprz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9802694-5816-43FE-90E3-1BA7599DF663}"/>
              </a:ext>
            </a:extLst>
          </p:cNvPr>
          <p:cNvSpPr txBox="1"/>
          <p:nvPr/>
        </p:nvSpPr>
        <p:spPr>
          <a:xfrm>
            <a:off x="8181448" y="4723206"/>
            <a:ext cx="6431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400" b="1" dirty="0">
                <a:latin typeface="Georgia" panose="02040502050405020303" pitchFamily="18" charset="0"/>
              </a:rPr>
              <a:t>sól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7858A40-00BF-4ED7-B3CB-E357EF801C95}"/>
              </a:ext>
            </a:extLst>
          </p:cNvPr>
          <p:cNvSpPr txBox="1"/>
          <p:nvPr/>
        </p:nvSpPr>
        <p:spPr>
          <a:xfrm>
            <a:off x="8894208" y="3802532"/>
            <a:ext cx="11416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400" b="1" dirty="0">
                <a:latin typeface="Georgia" panose="02040502050405020303" pitchFamily="18" charset="0"/>
              </a:rPr>
              <a:t>babka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D7656EA-45A3-436F-B247-A358683DB45A}"/>
              </a:ext>
            </a:extLst>
          </p:cNvPr>
          <p:cNvSpPr txBox="1"/>
          <p:nvPr/>
        </p:nvSpPr>
        <p:spPr>
          <a:xfrm>
            <a:off x="9186129" y="2867331"/>
            <a:ext cx="9557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400" b="1" dirty="0">
                <a:latin typeface="Georgia" panose="02040502050405020303" pitchFamily="18" charset="0"/>
              </a:rPr>
              <a:t>jajka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A045E5D-79E7-40D7-A10E-2DF98B96C6A2}"/>
              </a:ext>
            </a:extLst>
          </p:cNvPr>
          <p:cNvSpPr txBox="1"/>
          <p:nvPr/>
        </p:nvSpPr>
        <p:spPr>
          <a:xfrm>
            <a:off x="8602942" y="2055129"/>
            <a:ext cx="14911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400" b="1" dirty="0">
                <a:latin typeface="Georgia" panose="02040502050405020303" pitchFamily="18" charset="0"/>
              </a:rPr>
              <a:t>baranek</a:t>
            </a:r>
          </a:p>
        </p:txBody>
      </p:sp>
    </p:spTree>
    <p:extLst>
      <p:ext uri="{BB962C8B-B14F-4D97-AF65-F5344CB8AC3E}">
        <p14:creationId xmlns:p14="http://schemas.microsoft.com/office/powerpoint/2010/main" val="31004646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93B6076-F95D-4955-A12E-D8E23432CBAB}"/>
              </a:ext>
            </a:extLst>
          </p:cNvPr>
          <p:cNvSpPr txBox="1"/>
          <p:nvPr/>
        </p:nvSpPr>
        <p:spPr>
          <a:xfrm>
            <a:off x="1889760" y="1469407"/>
            <a:ext cx="804672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96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ay Wildy Personal Use Only" pitchFamily="2" charset="0"/>
              </a:rPr>
              <a:t>TRADYCJE WIELKANOCNE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2626FA22-CCA9-4C71-9F3F-5398F7E104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0131"/>
            <a:ext cx="12192000" cy="686813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685D94B-589E-4AC0-B4CB-B90F58AF27BD}"/>
              </a:ext>
            </a:extLst>
          </p:cNvPr>
          <p:cNvSpPr/>
          <p:nvPr/>
        </p:nvSpPr>
        <p:spPr>
          <a:xfrm>
            <a:off x="3048000" y="2992901"/>
            <a:ext cx="6553200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pl-PL" sz="3200" dirty="0">
                <a:solidFill>
                  <a:srgbClr val="1E001E"/>
                </a:solidFill>
                <a:latin typeface="Winter Break" panose="02000500000000000000" pitchFamily="50" charset="0"/>
              </a:rPr>
              <a:t>Baranek – symbol zmartwychwsta</a:t>
            </a:r>
            <a:r>
              <a:rPr lang="pl-PL" sz="2800" dirty="0">
                <a:solidFill>
                  <a:srgbClr val="1E001E"/>
                </a:solidFill>
                <a:latin typeface="Winter Break" panose="02000500000000000000" pitchFamily="50" charset="0"/>
              </a:rPr>
              <a:t>ł</a:t>
            </a:r>
            <a:r>
              <a:rPr lang="pl-PL" sz="3200" dirty="0">
                <a:solidFill>
                  <a:srgbClr val="1E001E"/>
                </a:solidFill>
                <a:latin typeface="Winter Break" panose="02000500000000000000" pitchFamily="50" charset="0"/>
              </a:rPr>
              <a:t>ego </a:t>
            </a:r>
            <a:r>
              <a:rPr lang="pl-PL" sz="3200" dirty="0">
                <a:solidFill>
                  <a:srgbClr val="1E001E"/>
                </a:solidFill>
                <a:latin typeface="Gabriola" panose="04040605051002020D02" pitchFamily="82" charset="0"/>
              </a:rPr>
              <a:t>J</a:t>
            </a:r>
            <a:r>
              <a:rPr lang="pl-PL" sz="3200" dirty="0">
                <a:solidFill>
                  <a:srgbClr val="1E001E"/>
                </a:solidFill>
                <a:latin typeface="Winter Break" panose="02000500000000000000" pitchFamily="50" charset="0"/>
              </a:rPr>
              <a:t>ezusa</a:t>
            </a:r>
          </a:p>
          <a:p>
            <a:pPr lvl="0" algn="ctr"/>
            <a:r>
              <a:rPr lang="pl-PL" sz="3200" b="1" dirty="0">
                <a:solidFill>
                  <a:srgbClr val="1E001E"/>
                </a:solidFill>
                <a:latin typeface="Gabriola" panose="04040605051002020D02" pitchFamily="82" charset="0"/>
              </a:rPr>
              <a:t>J</a:t>
            </a:r>
            <a:r>
              <a:rPr lang="pl-PL" sz="3200" dirty="0">
                <a:solidFill>
                  <a:srgbClr val="1E001E"/>
                </a:solidFill>
                <a:latin typeface="Winter Break" panose="02000500000000000000" pitchFamily="50" charset="0"/>
              </a:rPr>
              <a:t>ajka – symbol </a:t>
            </a:r>
            <a:r>
              <a:rPr lang="pl-PL" sz="3200" b="1" dirty="0">
                <a:solidFill>
                  <a:srgbClr val="1E001E"/>
                </a:solidFill>
                <a:latin typeface="Gabriola" panose="04040605051002020D02" pitchFamily="82" charset="0"/>
              </a:rPr>
              <a:t>ż</a:t>
            </a:r>
            <a:r>
              <a:rPr lang="pl-PL" sz="3200" dirty="0">
                <a:solidFill>
                  <a:srgbClr val="1E001E"/>
                </a:solidFill>
                <a:latin typeface="Winter Break" panose="02000500000000000000" pitchFamily="50" charset="0"/>
              </a:rPr>
              <a:t>ycia</a:t>
            </a:r>
          </a:p>
          <a:p>
            <a:pPr lvl="0" algn="ctr"/>
            <a:r>
              <a:rPr lang="pl-PL" sz="3200" dirty="0">
                <a:solidFill>
                  <a:srgbClr val="1E001E"/>
                </a:solidFill>
                <a:latin typeface="Winter Break" panose="02000500000000000000" pitchFamily="50" charset="0"/>
              </a:rPr>
              <a:t>Chleb – symbol dobrobytu</a:t>
            </a:r>
          </a:p>
          <a:p>
            <a:pPr lvl="0" algn="ctr"/>
            <a:r>
              <a:rPr lang="pl-PL" sz="3200" dirty="0">
                <a:solidFill>
                  <a:srgbClr val="1E001E"/>
                </a:solidFill>
                <a:latin typeface="Winter Break" panose="02000500000000000000" pitchFamily="50" charset="0"/>
              </a:rPr>
              <a:t>Babka – symbol umiej</a:t>
            </a:r>
            <a:r>
              <a:rPr lang="pl-PL" sz="3600" b="1" dirty="0">
                <a:solidFill>
                  <a:srgbClr val="1E001E"/>
                </a:solidFill>
                <a:latin typeface="Gabriola" panose="04040605051002020D02" pitchFamily="82" charset="0"/>
              </a:rPr>
              <a:t>ę</a:t>
            </a:r>
            <a:r>
              <a:rPr lang="pl-PL" sz="3200" dirty="0">
                <a:solidFill>
                  <a:srgbClr val="1E001E"/>
                </a:solidFill>
                <a:latin typeface="Winter Break" panose="02000500000000000000" pitchFamily="50" charset="0"/>
              </a:rPr>
              <a:t>tno</a:t>
            </a:r>
            <a:r>
              <a:rPr lang="pl-PL" sz="3200" b="1" dirty="0">
                <a:solidFill>
                  <a:srgbClr val="1E001E"/>
                </a:solidFill>
                <a:latin typeface="Gabriola" panose="04040605051002020D02" pitchFamily="82" charset="0"/>
              </a:rPr>
              <a:t>ś</a:t>
            </a:r>
            <a:r>
              <a:rPr lang="pl-PL" sz="3200" dirty="0">
                <a:solidFill>
                  <a:srgbClr val="1E001E"/>
                </a:solidFill>
                <a:latin typeface="Winter Break" panose="02000500000000000000" pitchFamily="50" charset="0"/>
              </a:rPr>
              <a:t>ci</a:t>
            </a:r>
          </a:p>
          <a:p>
            <a:pPr lvl="0" algn="ctr"/>
            <a:r>
              <a:rPr lang="pl-PL" sz="3200" dirty="0">
                <a:solidFill>
                  <a:srgbClr val="1E001E"/>
                </a:solidFill>
                <a:latin typeface="Winter Break" panose="02000500000000000000" pitchFamily="50" charset="0"/>
              </a:rPr>
              <a:t>Sól – symbol prostoty i prawdy</a:t>
            </a:r>
            <a:endParaRPr lang="pl-PL" sz="2800" dirty="0">
              <a:solidFill>
                <a:srgbClr val="1E001E"/>
              </a:solidFill>
              <a:latin typeface="Winter Break" panose="02000500000000000000" pitchFamily="50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01FAE7E-9EAC-45CE-AC80-FD2779AF9CFC}"/>
              </a:ext>
            </a:extLst>
          </p:cNvPr>
          <p:cNvSpPr txBox="1"/>
          <p:nvPr/>
        </p:nvSpPr>
        <p:spPr>
          <a:xfrm>
            <a:off x="2072640" y="1097469"/>
            <a:ext cx="804672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50000"/>
              </a:lnSpc>
            </a:pPr>
            <a:r>
              <a:rPr lang="pl-PL" sz="96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ay Wildy Personal Use Only" pitchFamily="2" charset="0"/>
              </a:rPr>
              <a:t>Symbolika produkt</a:t>
            </a:r>
            <a:r>
              <a:rPr lang="pl-PL" sz="96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ig Blue Bold" panose="02000806000000020004" pitchFamily="50" charset="0"/>
              </a:rPr>
              <a:t>ó</a:t>
            </a:r>
            <a:r>
              <a:rPr lang="pl-PL" sz="96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ay Wildy Personal Use Only" pitchFamily="2" charset="0"/>
              </a:rPr>
              <a:t>w </a:t>
            </a:r>
            <a:r>
              <a:rPr lang="pl-PL" sz="96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Winter Break" panose="02000500000000000000" pitchFamily="50" charset="0"/>
              </a:rPr>
              <a:t>z</a:t>
            </a:r>
            <a:r>
              <a:rPr lang="pl-PL" sz="96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ay Wildy Personal Use Only" pitchFamily="2" charset="0"/>
              </a:rPr>
              <a:t> kos</a:t>
            </a:r>
            <a:r>
              <a:rPr lang="pl-PL" sz="96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Winter Break" panose="02000500000000000000" pitchFamily="50" charset="0"/>
              </a:rPr>
              <a:t>z</a:t>
            </a:r>
            <a:r>
              <a:rPr lang="pl-PL" sz="96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ay Wildy Personal Use Only" pitchFamily="2" charset="0"/>
              </a:rPr>
              <a:t>yc</a:t>
            </a:r>
            <a:r>
              <a:rPr lang="pl-PL" sz="96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Winter Break" panose="02000500000000000000" pitchFamily="50" charset="0"/>
              </a:rPr>
              <a:t>z</a:t>
            </a:r>
            <a:r>
              <a:rPr lang="pl-PL" sz="96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ay Wildy Personal Use Only" pitchFamily="2" charset="0"/>
              </a:rPr>
              <a:t>ka</a:t>
            </a:r>
            <a:endParaRPr lang="pl-PL" sz="9600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y October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97115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93B6076-F95D-4955-A12E-D8E23432CBAB}"/>
              </a:ext>
            </a:extLst>
          </p:cNvPr>
          <p:cNvSpPr txBox="1"/>
          <p:nvPr/>
        </p:nvSpPr>
        <p:spPr>
          <a:xfrm>
            <a:off x="1889760" y="1469407"/>
            <a:ext cx="804672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96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ay Wildy Personal Use Only" pitchFamily="2" charset="0"/>
              </a:rPr>
              <a:t>TRADYCJE WIELKANOCNE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2626FA22-CCA9-4C71-9F3F-5398F7E104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0131"/>
            <a:ext cx="12192000" cy="686813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685D94B-589E-4AC0-B4CB-B90F58AF27BD}"/>
              </a:ext>
            </a:extLst>
          </p:cNvPr>
          <p:cNvSpPr/>
          <p:nvPr/>
        </p:nvSpPr>
        <p:spPr>
          <a:xfrm>
            <a:off x="3048000" y="2479857"/>
            <a:ext cx="6096000" cy="2677656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pl-PL" sz="4000" dirty="0">
                <a:solidFill>
                  <a:srgbClr val="1E001E"/>
                </a:solidFill>
                <a:latin typeface="Winter Break" panose="02000500000000000000" pitchFamily="50" charset="0"/>
              </a:rPr>
              <a:t>Po</a:t>
            </a:r>
            <a:r>
              <a:rPr lang="pl-PL" sz="4000" b="1" dirty="0">
                <a:solidFill>
                  <a:srgbClr val="1E001E"/>
                </a:solidFill>
                <a:latin typeface="Gabriola" panose="04040605051002020D02" pitchFamily="82" charset="0"/>
              </a:rPr>
              <a:t>ś</a:t>
            </a:r>
            <a:r>
              <a:rPr lang="pl-PL" sz="4000" dirty="0">
                <a:solidFill>
                  <a:srgbClr val="1E001E"/>
                </a:solidFill>
                <a:latin typeface="Winter Break" panose="02000500000000000000" pitchFamily="50" charset="0"/>
              </a:rPr>
              <a:t>wi</a:t>
            </a:r>
            <a:r>
              <a:rPr lang="pl-PL" sz="4400" b="1" dirty="0">
                <a:solidFill>
                  <a:srgbClr val="1E001E"/>
                </a:solidFill>
                <a:latin typeface="Gabriola" panose="04040605051002020D02" pitchFamily="82" charset="0"/>
              </a:rPr>
              <a:t>ę</a:t>
            </a:r>
            <a:r>
              <a:rPr lang="pl-PL" sz="4000" dirty="0">
                <a:solidFill>
                  <a:srgbClr val="1E001E"/>
                </a:solidFill>
                <a:latin typeface="Winter Break" panose="02000500000000000000" pitchFamily="50" charset="0"/>
              </a:rPr>
              <a:t>cone pokarmy spo</a:t>
            </a:r>
            <a:r>
              <a:rPr lang="pl-PL" sz="4000" b="1" dirty="0">
                <a:solidFill>
                  <a:srgbClr val="1E001E"/>
                </a:solidFill>
                <a:latin typeface="Gabriola" panose="04040605051002020D02" pitchFamily="82" charset="0"/>
              </a:rPr>
              <a:t>ż</a:t>
            </a:r>
            <a:r>
              <a:rPr lang="pl-PL" sz="4000" dirty="0">
                <a:solidFill>
                  <a:srgbClr val="1E001E"/>
                </a:solidFill>
                <a:latin typeface="Winter Break" panose="02000500000000000000" pitchFamily="50" charset="0"/>
              </a:rPr>
              <a:t>ywa si</a:t>
            </a:r>
            <a:r>
              <a:rPr lang="pl-PL" sz="4400" b="1" dirty="0">
                <a:solidFill>
                  <a:srgbClr val="1E001E"/>
                </a:solidFill>
                <a:latin typeface="Gabriola" panose="04040605051002020D02" pitchFamily="82" charset="0"/>
              </a:rPr>
              <a:t>ę</a:t>
            </a:r>
            <a:r>
              <a:rPr lang="pl-PL" sz="4000" dirty="0">
                <a:solidFill>
                  <a:srgbClr val="1E001E"/>
                </a:solidFill>
                <a:latin typeface="Winter Break" panose="02000500000000000000" pitchFamily="50" charset="0"/>
              </a:rPr>
              <a:t> nast</a:t>
            </a:r>
            <a:r>
              <a:rPr lang="pl-PL" sz="4400" b="1" dirty="0">
                <a:solidFill>
                  <a:srgbClr val="1E001E"/>
                </a:solidFill>
                <a:latin typeface="Gabriola" panose="04040605051002020D02" pitchFamily="82" charset="0"/>
              </a:rPr>
              <a:t>ę</a:t>
            </a:r>
            <a:r>
              <a:rPr lang="pl-PL" sz="4000" dirty="0">
                <a:solidFill>
                  <a:srgbClr val="1E001E"/>
                </a:solidFill>
                <a:latin typeface="Winter Break" panose="02000500000000000000" pitchFamily="50" charset="0"/>
              </a:rPr>
              <a:t>pnego dnia podczas uroczystego </a:t>
            </a:r>
            <a:r>
              <a:rPr lang="pl-PL" sz="4000" b="1" dirty="0">
                <a:solidFill>
                  <a:srgbClr val="1E001E"/>
                </a:solidFill>
                <a:latin typeface="Gabriola" panose="04040605051002020D02" pitchFamily="82" charset="0"/>
              </a:rPr>
              <a:t>ś</a:t>
            </a:r>
            <a:r>
              <a:rPr lang="pl-PL" sz="4000" dirty="0">
                <a:solidFill>
                  <a:srgbClr val="1E001E"/>
                </a:solidFill>
                <a:latin typeface="Winter Break" panose="02000500000000000000" pitchFamily="50" charset="0"/>
              </a:rPr>
              <a:t>niadania. Na pocz</a:t>
            </a:r>
            <a:r>
              <a:rPr lang="pl-PL" sz="4000" b="1" dirty="0">
                <a:solidFill>
                  <a:srgbClr val="1E001E"/>
                </a:solidFill>
                <a:latin typeface="Gabriola" panose="04040605051002020D02" pitchFamily="82" charset="0"/>
              </a:rPr>
              <a:t>ą</a:t>
            </a:r>
            <a:r>
              <a:rPr lang="pl-PL" sz="4000" dirty="0">
                <a:solidFill>
                  <a:srgbClr val="1E001E"/>
                </a:solidFill>
                <a:latin typeface="Winter Break" panose="02000500000000000000" pitchFamily="50" charset="0"/>
              </a:rPr>
              <a:t>tku domownicy dziel</a:t>
            </a:r>
            <a:r>
              <a:rPr lang="pl-PL" sz="4000" b="1" dirty="0">
                <a:solidFill>
                  <a:srgbClr val="1E001E"/>
                </a:solidFill>
                <a:latin typeface="Gabriola" panose="04040605051002020D02" pitchFamily="82" charset="0"/>
              </a:rPr>
              <a:t>ą</a:t>
            </a:r>
            <a:r>
              <a:rPr lang="pl-PL" sz="3600" b="1" i="1" dirty="0">
                <a:solidFill>
                  <a:srgbClr val="1E001E"/>
                </a:solidFill>
                <a:latin typeface="Winter Break" panose="02000500000000000000" pitchFamily="50" charset="0"/>
              </a:rPr>
              <a:t> </a:t>
            </a:r>
            <a:r>
              <a:rPr lang="pl-PL" sz="4000" dirty="0">
                <a:solidFill>
                  <a:srgbClr val="1E001E"/>
                </a:solidFill>
                <a:latin typeface="Winter Break" panose="02000500000000000000" pitchFamily="50" charset="0"/>
              </a:rPr>
              <a:t>si</a:t>
            </a:r>
            <a:r>
              <a:rPr lang="pl-PL" sz="4400" b="1" dirty="0">
                <a:solidFill>
                  <a:srgbClr val="1E001E"/>
                </a:solidFill>
                <a:latin typeface="Gabriola" panose="04040605051002020D02" pitchFamily="82" charset="0"/>
              </a:rPr>
              <a:t>ę</a:t>
            </a:r>
            <a:r>
              <a:rPr lang="pl-PL" sz="4000" dirty="0">
                <a:solidFill>
                  <a:srgbClr val="1E001E"/>
                </a:solidFill>
                <a:latin typeface="Winter Break" panose="02000500000000000000" pitchFamily="50" charset="0"/>
              </a:rPr>
              <a:t> jajkiem, sk</a:t>
            </a:r>
            <a:r>
              <a:rPr lang="pl-PL" sz="3600" dirty="0">
                <a:solidFill>
                  <a:srgbClr val="1E001E"/>
                </a:solidFill>
                <a:latin typeface="Winter Break" panose="02000500000000000000" pitchFamily="50" charset="0"/>
              </a:rPr>
              <a:t>ł</a:t>
            </a:r>
            <a:r>
              <a:rPr lang="pl-PL" sz="4000" dirty="0">
                <a:solidFill>
                  <a:srgbClr val="1E001E"/>
                </a:solidFill>
                <a:latin typeface="Winter Break" panose="02000500000000000000" pitchFamily="50" charset="0"/>
              </a:rPr>
              <a:t>adaj</a:t>
            </a:r>
            <a:r>
              <a:rPr lang="pl-PL" sz="4000" b="1" dirty="0">
                <a:solidFill>
                  <a:srgbClr val="1E001E"/>
                </a:solidFill>
                <a:latin typeface="Gabriola" panose="04040605051002020D02" pitchFamily="82" charset="0"/>
              </a:rPr>
              <a:t>ą</a:t>
            </a:r>
            <a:r>
              <a:rPr lang="pl-PL" sz="4000" dirty="0">
                <a:solidFill>
                  <a:srgbClr val="1E001E"/>
                </a:solidFill>
                <a:latin typeface="Winter Break" panose="02000500000000000000" pitchFamily="50" charset="0"/>
              </a:rPr>
              <a:t>c sobie </a:t>
            </a:r>
            <a:r>
              <a:rPr lang="pl-PL" sz="4000" b="1" dirty="0">
                <a:solidFill>
                  <a:srgbClr val="1E001E"/>
                </a:solidFill>
                <a:latin typeface="Gabriola" panose="04040605051002020D02" pitchFamily="82" charset="0"/>
              </a:rPr>
              <a:t>ż</a:t>
            </a:r>
            <a:r>
              <a:rPr lang="pl-PL" sz="4000" dirty="0">
                <a:solidFill>
                  <a:srgbClr val="1E001E"/>
                </a:solidFill>
                <a:latin typeface="Winter Break" panose="02000500000000000000" pitchFamily="50" charset="0"/>
              </a:rPr>
              <a:t>yczenia.</a:t>
            </a:r>
            <a:endParaRPr lang="pl-PL" sz="4000" i="1" dirty="0">
              <a:solidFill>
                <a:srgbClr val="1E001E"/>
              </a:solidFill>
              <a:latin typeface="Winter Break" panose="02000500000000000000" pitchFamily="50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01FAE7E-9EAC-45CE-AC80-FD2779AF9CFC}"/>
              </a:ext>
            </a:extLst>
          </p:cNvPr>
          <p:cNvSpPr txBox="1"/>
          <p:nvPr/>
        </p:nvSpPr>
        <p:spPr>
          <a:xfrm>
            <a:off x="2072640" y="828289"/>
            <a:ext cx="804672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96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ay Wildy Personal Use Only" pitchFamily="2" charset="0"/>
              </a:rPr>
              <a:t>Wielkanocne </a:t>
            </a:r>
            <a:r>
              <a:rPr lang="pl-PL" sz="88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ś</a:t>
            </a:r>
            <a:r>
              <a:rPr lang="pl-PL" sz="96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ay Wildy Personal Use Only" pitchFamily="2" charset="0"/>
              </a:rPr>
              <a:t>niadanie</a:t>
            </a:r>
            <a:endParaRPr lang="pl-PL" sz="9600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y October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74861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93B6076-F95D-4955-A12E-D8E23432CBAB}"/>
              </a:ext>
            </a:extLst>
          </p:cNvPr>
          <p:cNvSpPr txBox="1"/>
          <p:nvPr/>
        </p:nvSpPr>
        <p:spPr>
          <a:xfrm>
            <a:off x="1889760" y="1469407"/>
            <a:ext cx="804672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96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ay Wildy Personal Use Only" pitchFamily="2" charset="0"/>
              </a:rPr>
              <a:t>TRADYCJE WIELKANOCNE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2626FA22-CCA9-4C71-9F3F-5398F7E104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86" y="0"/>
            <a:ext cx="12192000" cy="6868131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386234D9-1559-4C80-BA6B-E591FAC2CD04}"/>
              </a:ext>
            </a:extLst>
          </p:cNvPr>
          <p:cNvSpPr/>
          <p:nvPr/>
        </p:nvSpPr>
        <p:spPr>
          <a:xfrm>
            <a:off x="2535044" y="2106691"/>
            <a:ext cx="6096000" cy="2800767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pl-PL" sz="3200" b="1" dirty="0">
                <a:solidFill>
                  <a:srgbClr val="1E001E"/>
                </a:solidFill>
                <a:latin typeface="Winter Break" panose="02000500000000000000" pitchFamily="50" charset="0"/>
              </a:rPr>
              <a:t>*</a:t>
            </a:r>
            <a:r>
              <a:rPr lang="pl-PL" sz="3200" b="1" dirty="0">
                <a:solidFill>
                  <a:srgbClr val="1E001E"/>
                </a:solidFill>
                <a:latin typeface="Gabriola" panose="04040605051002020D02" pitchFamily="82" charset="0"/>
              </a:rPr>
              <a:t>ż</a:t>
            </a:r>
            <a:r>
              <a:rPr lang="pl-PL" sz="3200" b="1" dirty="0">
                <a:solidFill>
                  <a:srgbClr val="1E001E"/>
                </a:solidFill>
                <a:latin typeface="Winter Break" panose="02000500000000000000" pitchFamily="50" charset="0"/>
              </a:rPr>
              <a:t>urek</a:t>
            </a:r>
            <a:r>
              <a:rPr lang="pl-PL" sz="3200" b="1" i="1" dirty="0">
                <a:solidFill>
                  <a:srgbClr val="1E001E"/>
                </a:solidFill>
                <a:latin typeface="Winter Break" panose="02000500000000000000" pitchFamily="50" charset="0"/>
              </a:rPr>
              <a:t> </a:t>
            </a:r>
            <a:r>
              <a:rPr lang="pl-PL" sz="3200" b="1" dirty="0">
                <a:solidFill>
                  <a:srgbClr val="1E001E"/>
                </a:solidFill>
                <a:latin typeface="Winter Break" panose="02000500000000000000" pitchFamily="50" charset="0"/>
              </a:rPr>
              <a:t>z</a:t>
            </a:r>
            <a:r>
              <a:rPr lang="pl-PL" sz="3200" b="1" i="1" dirty="0">
                <a:solidFill>
                  <a:srgbClr val="1E001E"/>
                </a:solidFill>
                <a:latin typeface="Winter Break" panose="02000500000000000000" pitchFamily="50" charset="0"/>
              </a:rPr>
              <a:t> </a:t>
            </a:r>
            <a:r>
              <a:rPr lang="pl-PL" sz="3200" b="1" dirty="0">
                <a:solidFill>
                  <a:srgbClr val="1E001E"/>
                </a:solidFill>
                <a:latin typeface="Winter Break" panose="02000500000000000000" pitchFamily="50" charset="0"/>
              </a:rPr>
              <a:t>kie</a:t>
            </a:r>
            <a:r>
              <a:rPr lang="pl-PL" sz="2800" dirty="0">
                <a:solidFill>
                  <a:srgbClr val="1E001E"/>
                </a:solidFill>
                <a:latin typeface="Winter Break" panose="02000500000000000000" pitchFamily="50" charset="0"/>
              </a:rPr>
              <a:t>ł</a:t>
            </a:r>
            <a:r>
              <a:rPr lang="pl-PL" sz="3200" b="1" dirty="0">
                <a:solidFill>
                  <a:srgbClr val="1E001E"/>
                </a:solidFill>
                <a:latin typeface="Winter Break" panose="02000500000000000000" pitchFamily="50" charset="0"/>
              </a:rPr>
              <a:t>bas</a:t>
            </a:r>
            <a:r>
              <a:rPr lang="pl-PL" sz="3600" b="1" dirty="0">
                <a:solidFill>
                  <a:srgbClr val="1E001E"/>
                </a:solidFill>
                <a:latin typeface="Gabriola" panose="04040605051002020D02" pitchFamily="82" charset="0"/>
              </a:rPr>
              <a:t>ą</a:t>
            </a:r>
            <a:endParaRPr lang="pl-PL" sz="2800" b="1" dirty="0">
              <a:solidFill>
                <a:srgbClr val="1E001E"/>
              </a:solidFill>
              <a:latin typeface="Gabriola" panose="04040605051002020D02" pitchFamily="82" charset="0"/>
            </a:endParaRPr>
          </a:p>
          <a:p>
            <a:pPr lvl="0"/>
            <a:r>
              <a:rPr lang="pl-PL" sz="2800" b="1" i="1" dirty="0">
                <a:solidFill>
                  <a:srgbClr val="1E001E"/>
                </a:solidFill>
                <a:latin typeface="Winter Break" panose="02000500000000000000" pitchFamily="50" charset="0"/>
              </a:rPr>
              <a:t>*</a:t>
            </a:r>
            <a:r>
              <a:rPr lang="pl-PL" sz="2800" b="1" dirty="0">
                <a:solidFill>
                  <a:srgbClr val="1E001E"/>
                </a:solidFill>
                <a:latin typeface="Winter Break" panose="02000500000000000000" pitchFamily="50" charset="0"/>
              </a:rPr>
              <a:t>jajka</a:t>
            </a:r>
          </a:p>
          <a:p>
            <a:pPr lvl="0"/>
            <a:r>
              <a:rPr lang="pl-PL" sz="2800" b="1" dirty="0">
                <a:solidFill>
                  <a:srgbClr val="1E001E"/>
                </a:solidFill>
                <a:latin typeface="Winter Break" panose="02000500000000000000" pitchFamily="50" charset="0"/>
              </a:rPr>
              <a:t>*pieczona biała kiełbasa</a:t>
            </a:r>
          </a:p>
          <a:p>
            <a:pPr lvl="0"/>
            <a:r>
              <a:rPr lang="pl-PL" sz="2800" b="1" dirty="0">
                <a:solidFill>
                  <a:srgbClr val="1E001E"/>
                </a:solidFill>
                <a:latin typeface="Winter Break" panose="02000500000000000000" pitchFamily="50" charset="0"/>
              </a:rPr>
              <a:t>*baba wielkanocna</a:t>
            </a:r>
          </a:p>
          <a:p>
            <a:pPr lvl="0"/>
            <a:r>
              <a:rPr lang="pl-PL" sz="2800" b="1" dirty="0">
                <a:solidFill>
                  <a:srgbClr val="1E001E"/>
                </a:solidFill>
                <a:latin typeface="Winter Break" panose="02000500000000000000" pitchFamily="50" charset="0"/>
              </a:rPr>
              <a:t>*mazurek</a:t>
            </a:r>
          </a:p>
          <a:p>
            <a:pPr lvl="0"/>
            <a:r>
              <a:rPr lang="pl-PL" sz="2800" b="1" dirty="0">
                <a:solidFill>
                  <a:srgbClr val="1E001E"/>
                </a:solidFill>
                <a:latin typeface="Winter Break" panose="02000500000000000000" pitchFamily="50" charset="0"/>
              </a:rPr>
              <a:t>*schab pieczony</a:t>
            </a:r>
            <a:endParaRPr lang="pl-PL" sz="3200" b="1" dirty="0">
              <a:solidFill>
                <a:srgbClr val="1E001E"/>
              </a:solidFill>
              <a:latin typeface="Winter Break" panose="02000500000000000000" pitchFamily="50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559B87B-A205-45E4-8602-6980F22164E9}"/>
              </a:ext>
            </a:extLst>
          </p:cNvPr>
          <p:cNvSpPr txBox="1"/>
          <p:nvPr/>
        </p:nvSpPr>
        <p:spPr>
          <a:xfrm>
            <a:off x="2081225" y="761546"/>
            <a:ext cx="804672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96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ay Wildy Personal Use Only" pitchFamily="2" charset="0"/>
              </a:rPr>
              <a:t>Potrawy wielkanocne</a:t>
            </a:r>
            <a:endParaRPr lang="pl-PL" sz="9600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y October" pitchFamily="50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B504AFD-2826-40EA-B5F6-73048750B3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2449" y="2095470"/>
            <a:ext cx="4099764" cy="274385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848718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93B6076-F95D-4955-A12E-D8E23432CBAB}"/>
              </a:ext>
            </a:extLst>
          </p:cNvPr>
          <p:cNvSpPr txBox="1"/>
          <p:nvPr/>
        </p:nvSpPr>
        <p:spPr>
          <a:xfrm>
            <a:off x="1889760" y="1469407"/>
            <a:ext cx="804672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96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ay Wildy Personal Use Only" pitchFamily="2" charset="0"/>
              </a:rPr>
              <a:t>TRADYCJE WIELKANOCNE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2626FA22-CCA9-4C71-9F3F-5398F7E104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86" y="0"/>
            <a:ext cx="12192000" cy="686813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90E6CB6-DB5D-469E-9783-B12DA78C7F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9760" y="265546"/>
            <a:ext cx="8412480" cy="582302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386234D9-1559-4C80-BA6B-E591FAC2CD04}"/>
              </a:ext>
            </a:extLst>
          </p:cNvPr>
          <p:cNvSpPr/>
          <p:nvPr/>
        </p:nvSpPr>
        <p:spPr>
          <a:xfrm>
            <a:off x="3056585" y="5388593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pl-PL" sz="3600" b="1" dirty="0">
                <a:solidFill>
                  <a:prstClr val="black"/>
                </a:solidFill>
                <a:latin typeface="Gabriola" panose="04040605051002020D02" pitchFamily="82" charset="0"/>
              </a:rPr>
              <a:t>żurek</a:t>
            </a:r>
            <a:r>
              <a:rPr lang="pl-PL" sz="3600" b="1" i="1" dirty="0">
                <a:solidFill>
                  <a:prstClr val="black"/>
                </a:solidFill>
                <a:latin typeface="Gabriola" panose="04040605051002020D02" pitchFamily="82" charset="0"/>
              </a:rPr>
              <a:t> </a:t>
            </a:r>
            <a:r>
              <a:rPr lang="pl-PL" sz="3600" b="1" dirty="0">
                <a:solidFill>
                  <a:prstClr val="black"/>
                </a:solidFill>
                <a:latin typeface="Gabriola" panose="04040605051002020D02" pitchFamily="82" charset="0"/>
              </a:rPr>
              <a:t>z</a:t>
            </a:r>
            <a:r>
              <a:rPr lang="pl-PL" sz="3600" b="1" i="1" dirty="0">
                <a:solidFill>
                  <a:prstClr val="black"/>
                </a:solidFill>
                <a:latin typeface="Gabriola" panose="04040605051002020D02" pitchFamily="82" charset="0"/>
              </a:rPr>
              <a:t> </a:t>
            </a:r>
            <a:r>
              <a:rPr lang="pl-PL" sz="3600" b="1" dirty="0">
                <a:solidFill>
                  <a:prstClr val="black"/>
                </a:solidFill>
                <a:latin typeface="Gabriola" panose="04040605051002020D02" pitchFamily="82" charset="0"/>
              </a:rPr>
              <a:t>kiełbas</a:t>
            </a:r>
            <a:r>
              <a:rPr lang="pl-PL" sz="3200" b="1" i="1" dirty="0">
                <a:solidFill>
                  <a:prstClr val="black"/>
                </a:solidFill>
                <a:latin typeface="Gabriola" panose="04040605051002020D02" pitchFamily="82" charset="0"/>
              </a:rPr>
              <a:t>ą</a:t>
            </a:r>
            <a:endParaRPr lang="pl-PL" sz="3600" b="1" i="1" dirty="0">
              <a:solidFill>
                <a:prstClr val="black"/>
              </a:solidFill>
              <a:latin typeface="Gabriola" panose="04040605051002020D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62909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93B6076-F95D-4955-A12E-D8E23432CBAB}"/>
              </a:ext>
            </a:extLst>
          </p:cNvPr>
          <p:cNvSpPr txBox="1"/>
          <p:nvPr/>
        </p:nvSpPr>
        <p:spPr>
          <a:xfrm>
            <a:off x="1889760" y="1469407"/>
            <a:ext cx="804672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96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ay Wildy Personal Use Only" pitchFamily="2" charset="0"/>
              </a:rPr>
              <a:t>TRADYCJE WIELKANOCNE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2626FA22-CCA9-4C71-9F3F-5398F7E104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0131"/>
            <a:ext cx="12192000" cy="686813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8AB7296-60CD-40C3-8D70-30ADD7FD1D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9760" y="234175"/>
            <a:ext cx="8412480" cy="583208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386234D9-1559-4C80-BA6B-E591FAC2CD04}"/>
              </a:ext>
            </a:extLst>
          </p:cNvPr>
          <p:cNvSpPr/>
          <p:nvPr/>
        </p:nvSpPr>
        <p:spPr>
          <a:xfrm>
            <a:off x="3056585" y="5388593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pl-PL" sz="3600" b="1" dirty="0">
                <a:solidFill>
                  <a:schemeClr val="bg1"/>
                </a:solidFill>
                <a:latin typeface="Gabriola" panose="04040605051002020D02" pitchFamily="82" charset="0"/>
              </a:rPr>
              <a:t>jajka</a:t>
            </a:r>
            <a:endParaRPr lang="pl-PL" sz="3600" b="1" i="1" dirty="0">
              <a:solidFill>
                <a:schemeClr val="bg1"/>
              </a:solidFill>
              <a:latin typeface="Gabriola" panose="04040605051002020D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2555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93B6076-F95D-4955-A12E-D8E23432CBAB}"/>
              </a:ext>
            </a:extLst>
          </p:cNvPr>
          <p:cNvSpPr txBox="1"/>
          <p:nvPr/>
        </p:nvSpPr>
        <p:spPr>
          <a:xfrm>
            <a:off x="1889760" y="1469407"/>
            <a:ext cx="804672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96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ay Wildy Personal Use Only" pitchFamily="2" charset="0"/>
              </a:rPr>
              <a:t>TRADYCJE WIELKANOCNE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2626FA22-CCA9-4C71-9F3F-5398F7E104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86" y="0"/>
            <a:ext cx="12192000" cy="686813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D1029E9-E6BD-41A9-BB5F-1240FA74BA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9760" y="334536"/>
            <a:ext cx="8412480" cy="575403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386234D9-1559-4C80-BA6B-E591FAC2CD04}"/>
              </a:ext>
            </a:extLst>
          </p:cNvPr>
          <p:cNvSpPr/>
          <p:nvPr/>
        </p:nvSpPr>
        <p:spPr>
          <a:xfrm>
            <a:off x="3190400" y="5375039"/>
            <a:ext cx="6096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pl-PL" sz="3200" b="1" dirty="0">
                <a:solidFill>
                  <a:prstClr val="black"/>
                </a:solidFill>
                <a:latin typeface="Winter Break" panose="02000500000000000000" pitchFamily="50" charset="0"/>
              </a:rPr>
              <a:t>pieczona bia</a:t>
            </a:r>
            <a:r>
              <a:rPr lang="pl-PL" sz="3200" dirty="0">
                <a:solidFill>
                  <a:prstClr val="black"/>
                </a:solidFill>
                <a:latin typeface="Winter Break" panose="02000500000000000000" pitchFamily="50" charset="0"/>
              </a:rPr>
              <a:t>ł</a:t>
            </a:r>
            <a:r>
              <a:rPr lang="pl-PL" sz="3200" b="1" dirty="0">
                <a:solidFill>
                  <a:prstClr val="black"/>
                </a:solidFill>
                <a:latin typeface="Winter Break" panose="02000500000000000000" pitchFamily="50" charset="0"/>
              </a:rPr>
              <a:t>a kie</a:t>
            </a:r>
            <a:r>
              <a:rPr lang="pl-PL" sz="3200" dirty="0">
                <a:solidFill>
                  <a:prstClr val="black"/>
                </a:solidFill>
                <a:latin typeface="Winter Break" panose="02000500000000000000" pitchFamily="50" charset="0"/>
              </a:rPr>
              <a:t>ł</a:t>
            </a:r>
            <a:r>
              <a:rPr lang="pl-PL" sz="3200" b="1" dirty="0">
                <a:solidFill>
                  <a:prstClr val="black"/>
                </a:solidFill>
                <a:latin typeface="Winter Break" panose="02000500000000000000" pitchFamily="50" charset="0"/>
              </a:rPr>
              <a:t>basa</a:t>
            </a:r>
            <a:endParaRPr lang="pl-PL" sz="3200" b="1" i="1" dirty="0">
              <a:solidFill>
                <a:prstClr val="black"/>
              </a:solidFill>
              <a:latin typeface="Winter Break" panose="020005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02214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93B6076-F95D-4955-A12E-D8E23432CBAB}"/>
              </a:ext>
            </a:extLst>
          </p:cNvPr>
          <p:cNvSpPr txBox="1"/>
          <p:nvPr/>
        </p:nvSpPr>
        <p:spPr>
          <a:xfrm>
            <a:off x="1889760" y="1469407"/>
            <a:ext cx="804672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96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ay Wildy Personal Use Only" pitchFamily="2" charset="0"/>
              </a:rPr>
              <a:t>TRADYCJE WIELKANOCNE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2626FA22-CCA9-4C71-9F3F-5398F7E104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86" y="0"/>
            <a:ext cx="12192000" cy="686813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FCB213E-A23E-4C45-90C7-46FA5F7BA6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5924" y="223175"/>
            <a:ext cx="8317323" cy="592129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386234D9-1559-4C80-BA6B-E591FAC2CD04}"/>
              </a:ext>
            </a:extLst>
          </p:cNvPr>
          <p:cNvSpPr/>
          <p:nvPr/>
        </p:nvSpPr>
        <p:spPr>
          <a:xfrm>
            <a:off x="3190400" y="5375039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pl-PL" sz="3600" b="1" dirty="0">
                <a:solidFill>
                  <a:prstClr val="black"/>
                </a:solidFill>
                <a:latin typeface="Gabriola" panose="04040605051002020D02" pitchFamily="82" charset="0"/>
              </a:rPr>
              <a:t>baba wielkanocna</a:t>
            </a:r>
            <a:endParaRPr lang="pl-PL" sz="3600" b="1" i="1" dirty="0">
              <a:solidFill>
                <a:prstClr val="black"/>
              </a:solidFill>
              <a:latin typeface="Gabriola" panose="04040605051002020D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22700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93B6076-F95D-4955-A12E-D8E23432CBAB}"/>
              </a:ext>
            </a:extLst>
          </p:cNvPr>
          <p:cNvSpPr txBox="1"/>
          <p:nvPr/>
        </p:nvSpPr>
        <p:spPr>
          <a:xfrm>
            <a:off x="1889760" y="1469407"/>
            <a:ext cx="804672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96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ay Wildy Personal Use Only" pitchFamily="2" charset="0"/>
              </a:rPr>
              <a:t>TRADYCJE WIELKANOCNE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2626FA22-CCA9-4C71-9F3F-5398F7E104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85" y="-10131"/>
            <a:ext cx="12192000" cy="686813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D979E9C-C0B3-48A3-8F3E-8B09E9C5CE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766" y="345688"/>
            <a:ext cx="8229600" cy="562767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386234D9-1559-4C80-BA6B-E591FAC2CD04}"/>
              </a:ext>
            </a:extLst>
          </p:cNvPr>
          <p:cNvSpPr/>
          <p:nvPr/>
        </p:nvSpPr>
        <p:spPr>
          <a:xfrm>
            <a:off x="3056585" y="5388593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pl-PL" sz="3600" b="1" dirty="0">
                <a:solidFill>
                  <a:prstClr val="black"/>
                </a:solidFill>
                <a:latin typeface="Gabriola" panose="04040605051002020D02" pitchFamily="82" charset="0"/>
              </a:rPr>
              <a:t>mazurek</a:t>
            </a:r>
            <a:endParaRPr lang="pl-PL" sz="3600" b="1" i="1" dirty="0">
              <a:solidFill>
                <a:prstClr val="black"/>
              </a:solidFill>
              <a:latin typeface="Gabriola" panose="04040605051002020D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59740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93B6076-F95D-4955-A12E-D8E23432CBAB}"/>
              </a:ext>
            </a:extLst>
          </p:cNvPr>
          <p:cNvSpPr txBox="1"/>
          <p:nvPr/>
        </p:nvSpPr>
        <p:spPr>
          <a:xfrm>
            <a:off x="1889760" y="1469407"/>
            <a:ext cx="804672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96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ay Wildy Personal Use Only" pitchFamily="2" charset="0"/>
              </a:rPr>
              <a:t>TRADYCJE WIELKANOCNE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2626FA22-CCA9-4C71-9F3F-5398F7E104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85" y="-10131"/>
            <a:ext cx="12192000" cy="686813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2B967FD-5148-4937-BDD9-8996C8AA86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765" y="301084"/>
            <a:ext cx="8328475" cy="583149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386234D9-1559-4C80-BA6B-E591FAC2CD04}"/>
              </a:ext>
            </a:extLst>
          </p:cNvPr>
          <p:cNvSpPr/>
          <p:nvPr/>
        </p:nvSpPr>
        <p:spPr>
          <a:xfrm>
            <a:off x="3056585" y="5388593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pl-PL" sz="3600" b="1" dirty="0">
                <a:solidFill>
                  <a:schemeClr val="bg1"/>
                </a:solidFill>
                <a:latin typeface="Gabriola" panose="04040605051002020D02" pitchFamily="82" charset="0"/>
              </a:rPr>
              <a:t>schab pieczony</a:t>
            </a:r>
            <a:endParaRPr lang="pl-PL" sz="3600" b="1" i="1" dirty="0">
              <a:solidFill>
                <a:schemeClr val="bg1"/>
              </a:solidFill>
              <a:latin typeface="Gabriola" panose="04040605051002020D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7419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93B6076-F95D-4955-A12E-D8E23432CBAB}"/>
              </a:ext>
            </a:extLst>
          </p:cNvPr>
          <p:cNvSpPr txBox="1"/>
          <p:nvPr/>
        </p:nvSpPr>
        <p:spPr>
          <a:xfrm>
            <a:off x="1889760" y="1469407"/>
            <a:ext cx="804672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96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ay Wildy Personal Use Only" pitchFamily="2" charset="0"/>
              </a:rPr>
              <a:t>TRADYCJE WIELKANOCNE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2626FA22-CCA9-4C71-9F3F-5398F7E104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0131"/>
            <a:ext cx="12192000" cy="6868131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F559B87B-A205-45E4-8602-6980F22164E9}"/>
              </a:ext>
            </a:extLst>
          </p:cNvPr>
          <p:cNvSpPr txBox="1"/>
          <p:nvPr/>
        </p:nvSpPr>
        <p:spPr>
          <a:xfrm>
            <a:off x="2706943" y="859015"/>
            <a:ext cx="804672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96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ay Wildy Personal Use Only" pitchFamily="2" charset="0"/>
              </a:rPr>
              <a:t>Co to jest Wielkanoc </a:t>
            </a:r>
            <a:r>
              <a:rPr lang="pl-PL" sz="88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y October" pitchFamily="50" charset="0"/>
              </a:rPr>
              <a:t>?</a:t>
            </a:r>
            <a:endParaRPr lang="pl-PL" sz="9600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y October" pitchFamily="50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386234D9-1559-4C80-BA6B-E591FAC2CD04}"/>
              </a:ext>
            </a:extLst>
          </p:cNvPr>
          <p:cNvSpPr/>
          <p:nvPr/>
        </p:nvSpPr>
        <p:spPr>
          <a:xfrm>
            <a:off x="2456986" y="2341605"/>
            <a:ext cx="463519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pl-PL" sz="4000" dirty="0">
                <a:solidFill>
                  <a:srgbClr val="1E001E"/>
                </a:solidFill>
                <a:latin typeface="Winter Break" panose="02000500000000000000" pitchFamily="50" charset="0"/>
              </a:rPr>
              <a:t>Wielkanoc to najstarsze, najwa</a:t>
            </a:r>
            <a:r>
              <a:rPr lang="pl-PL" sz="4000" b="1" dirty="0">
                <a:solidFill>
                  <a:srgbClr val="1E001E"/>
                </a:solidFill>
                <a:latin typeface="Gabriola" panose="04040605051002020D02" pitchFamily="82" charset="0"/>
              </a:rPr>
              <a:t>ż</a:t>
            </a:r>
            <a:r>
              <a:rPr lang="pl-PL" sz="4000" dirty="0">
                <a:solidFill>
                  <a:srgbClr val="1E001E"/>
                </a:solidFill>
                <a:latin typeface="Winter Break" panose="02000500000000000000" pitchFamily="50" charset="0"/>
              </a:rPr>
              <a:t>niejsze chrze</a:t>
            </a:r>
            <a:r>
              <a:rPr lang="pl-PL" sz="4000" b="1" dirty="0">
                <a:solidFill>
                  <a:srgbClr val="1E001E"/>
                </a:solidFill>
                <a:latin typeface="Gabriola" panose="04040605051002020D02" pitchFamily="82" charset="0"/>
              </a:rPr>
              <a:t>ś</a:t>
            </a:r>
            <a:r>
              <a:rPr lang="pl-PL" sz="4000" dirty="0">
                <a:solidFill>
                  <a:srgbClr val="1E001E"/>
                </a:solidFill>
                <a:latin typeface="Winter Break" panose="02000500000000000000" pitchFamily="50" charset="0"/>
              </a:rPr>
              <a:t>cija</a:t>
            </a:r>
            <a:r>
              <a:rPr lang="pl-PL" sz="4000" b="1" dirty="0">
                <a:solidFill>
                  <a:srgbClr val="1E001E"/>
                </a:solidFill>
                <a:latin typeface="Gabriola" panose="04040605051002020D02" pitchFamily="82" charset="0"/>
              </a:rPr>
              <a:t>ń</a:t>
            </a:r>
            <a:r>
              <a:rPr lang="pl-PL" sz="4000" dirty="0">
                <a:solidFill>
                  <a:srgbClr val="1E001E"/>
                </a:solidFill>
                <a:latin typeface="Winter Break" panose="02000500000000000000" pitchFamily="50" charset="0"/>
              </a:rPr>
              <a:t>skie </a:t>
            </a:r>
            <a:r>
              <a:rPr lang="pl-PL" sz="4000" b="1" dirty="0">
                <a:solidFill>
                  <a:srgbClr val="1E001E"/>
                </a:solidFill>
                <a:latin typeface="Gabriola" panose="04040605051002020D02" pitchFamily="82" charset="0"/>
              </a:rPr>
              <a:t>ś</a:t>
            </a:r>
            <a:r>
              <a:rPr lang="pl-PL" sz="4000" dirty="0">
                <a:solidFill>
                  <a:srgbClr val="1E001E"/>
                </a:solidFill>
                <a:latin typeface="Winter Break" panose="02000500000000000000" pitchFamily="50" charset="0"/>
              </a:rPr>
              <a:t>wi</a:t>
            </a:r>
            <a:r>
              <a:rPr lang="pl-PL" sz="4000" b="1" dirty="0">
                <a:solidFill>
                  <a:srgbClr val="1E001E"/>
                </a:solidFill>
                <a:latin typeface="Gabriola" panose="04040605051002020D02" pitchFamily="82" charset="0"/>
              </a:rPr>
              <a:t>ę</a:t>
            </a:r>
            <a:r>
              <a:rPr lang="pl-PL" sz="4000" dirty="0">
                <a:solidFill>
                  <a:srgbClr val="1E001E"/>
                </a:solidFill>
                <a:latin typeface="Winter Break" panose="02000500000000000000" pitchFamily="50" charset="0"/>
              </a:rPr>
              <a:t>to obchodzone na pami</a:t>
            </a:r>
            <a:r>
              <a:rPr lang="pl-PL" sz="4000" b="1" dirty="0">
                <a:solidFill>
                  <a:srgbClr val="1E001E"/>
                </a:solidFill>
                <a:latin typeface="Gabriola" panose="04040605051002020D02" pitchFamily="82" charset="0"/>
              </a:rPr>
              <a:t>ą</a:t>
            </a:r>
            <a:r>
              <a:rPr lang="pl-PL" sz="4000" dirty="0">
                <a:solidFill>
                  <a:srgbClr val="1E001E"/>
                </a:solidFill>
                <a:latin typeface="Winter Break" panose="02000500000000000000" pitchFamily="50" charset="0"/>
              </a:rPr>
              <a:t>tk</a:t>
            </a:r>
            <a:r>
              <a:rPr lang="pl-PL" sz="4000" b="1" dirty="0">
                <a:solidFill>
                  <a:srgbClr val="1E001E"/>
                </a:solidFill>
                <a:latin typeface="Gabriola" panose="04040605051002020D02" pitchFamily="82" charset="0"/>
              </a:rPr>
              <a:t>ę</a:t>
            </a:r>
            <a:r>
              <a:rPr lang="pl-PL" sz="4000" dirty="0">
                <a:solidFill>
                  <a:srgbClr val="1E001E"/>
                </a:solidFill>
                <a:latin typeface="Winter Break" panose="02000500000000000000" pitchFamily="50" charset="0"/>
              </a:rPr>
              <a:t> zmartwychwstania </a:t>
            </a:r>
            <a:r>
              <a:rPr lang="pl-PL" sz="4000" b="1" dirty="0">
                <a:solidFill>
                  <a:srgbClr val="1E001E"/>
                </a:solidFill>
                <a:latin typeface="Gabriola" panose="04040605051002020D02" pitchFamily="82" charset="0"/>
              </a:rPr>
              <a:t>J</a:t>
            </a:r>
            <a:r>
              <a:rPr lang="pl-PL" sz="4000" dirty="0">
                <a:solidFill>
                  <a:srgbClr val="1E001E"/>
                </a:solidFill>
                <a:latin typeface="Winter Break" panose="02000500000000000000" pitchFamily="50" charset="0"/>
              </a:rPr>
              <a:t>ezusa Chrystusa.</a:t>
            </a:r>
            <a:endParaRPr lang="pl-PL" sz="4000" i="1" dirty="0">
              <a:solidFill>
                <a:srgbClr val="1E001E"/>
              </a:solidFill>
              <a:latin typeface="Winter Break" panose="02000500000000000000" pitchFamily="50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874427C-465A-438F-8E7E-4E9C29CF08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8664" y="1919912"/>
            <a:ext cx="3106349" cy="3106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04055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93B6076-F95D-4955-A12E-D8E23432CBAB}"/>
              </a:ext>
            </a:extLst>
          </p:cNvPr>
          <p:cNvSpPr txBox="1"/>
          <p:nvPr/>
        </p:nvSpPr>
        <p:spPr>
          <a:xfrm>
            <a:off x="1889760" y="1469407"/>
            <a:ext cx="804672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96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ay Wildy Personal Use Only" pitchFamily="2" charset="0"/>
              </a:rPr>
              <a:t>TRADYCJE WIELKANOCNE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2626FA22-CCA9-4C71-9F3F-5398F7E104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0131"/>
            <a:ext cx="12192000" cy="686813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685D94B-589E-4AC0-B4CB-B90F58AF27BD}"/>
              </a:ext>
            </a:extLst>
          </p:cNvPr>
          <p:cNvSpPr/>
          <p:nvPr/>
        </p:nvSpPr>
        <p:spPr>
          <a:xfrm>
            <a:off x="2522034" y="2131126"/>
            <a:ext cx="7307766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pl-PL" sz="2800" dirty="0">
                <a:solidFill>
                  <a:srgbClr val="1E001E"/>
                </a:solidFill>
                <a:latin typeface="Winter Break" panose="02000500000000000000" pitchFamily="50" charset="0"/>
              </a:rPr>
              <a:t>Zwyczaj ten przyw</a:t>
            </a:r>
            <a:r>
              <a:rPr lang="pl-PL" sz="3200" b="1" dirty="0">
                <a:solidFill>
                  <a:srgbClr val="1E001E"/>
                </a:solidFill>
                <a:latin typeface="Gabriola" panose="04040605051002020D02" pitchFamily="82" charset="0"/>
              </a:rPr>
              <a:t>ę</a:t>
            </a:r>
            <a:r>
              <a:rPr lang="pl-PL" sz="2800" dirty="0">
                <a:solidFill>
                  <a:srgbClr val="1E001E"/>
                </a:solidFill>
                <a:latin typeface="Winter Break" panose="02000500000000000000" pitchFamily="50" charset="0"/>
              </a:rPr>
              <a:t>drowa</a:t>
            </a:r>
            <a:r>
              <a:rPr lang="pl-PL" sz="2400" dirty="0">
                <a:solidFill>
                  <a:srgbClr val="1E001E"/>
                </a:solidFill>
                <a:latin typeface="Winter Break" panose="02000500000000000000" pitchFamily="50" charset="0"/>
              </a:rPr>
              <a:t>ł</a:t>
            </a:r>
            <a:r>
              <a:rPr lang="pl-PL" sz="2800" dirty="0">
                <a:solidFill>
                  <a:srgbClr val="1E001E"/>
                </a:solidFill>
                <a:latin typeface="Winter Break" panose="02000500000000000000" pitchFamily="50" charset="0"/>
              </a:rPr>
              <a:t> do Polski z zachodu. Po zako</a:t>
            </a:r>
            <a:r>
              <a:rPr lang="pl-PL" sz="2800" b="1" dirty="0">
                <a:solidFill>
                  <a:srgbClr val="1E001E"/>
                </a:solidFill>
                <a:latin typeface="Gabriola" panose="04040605051002020D02" pitchFamily="82" charset="0"/>
              </a:rPr>
              <a:t>ń</a:t>
            </a:r>
            <a:r>
              <a:rPr lang="pl-PL" sz="2800" dirty="0">
                <a:solidFill>
                  <a:srgbClr val="1E001E"/>
                </a:solidFill>
                <a:latin typeface="Winter Break" panose="02000500000000000000" pitchFamily="50" charset="0"/>
              </a:rPr>
              <a:t>czeniu wielkanocnego </a:t>
            </a:r>
            <a:r>
              <a:rPr lang="pl-PL" sz="2800" b="1" dirty="0">
                <a:solidFill>
                  <a:srgbClr val="1E001E"/>
                </a:solidFill>
                <a:latin typeface="Gabriola" panose="04040605051002020D02" pitchFamily="82" charset="0"/>
              </a:rPr>
              <a:t>ś</a:t>
            </a:r>
            <a:r>
              <a:rPr lang="pl-PL" sz="2800" dirty="0">
                <a:solidFill>
                  <a:srgbClr val="1E001E"/>
                </a:solidFill>
                <a:latin typeface="Winter Break" panose="02000500000000000000" pitchFamily="50" charset="0"/>
              </a:rPr>
              <a:t>niadania domownicy szukaj</a:t>
            </a:r>
            <a:r>
              <a:rPr lang="pl-PL" sz="2400" b="1" i="1" dirty="0">
                <a:solidFill>
                  <a:srgbClr val="1E001E"/>
                </a:solidFill>
                <a:latin typeface="Winter Break" panose="02000500000000000000" pitchFamily="50" charset="0"/>
              </a:rPr>
              <a:t>ą</a:t>
            </a:r>
            <a:r>
              <a:rPr lang="pl-PL" sz="2800" dirty="0">
                <a:solidFill>
                  <a:srgbClr val="1E001E"/>
                </a:solidFill>
                <a:latin typeface="Winter Break" panose="02000500000000000000" pitchFamily="50" charset="0"/>
              </a:rPr>
              <a:t> ukrytych przez zaj</a:t>
            </a:r>
            <a:r>
              <a:rPr lang="pl-PL" sz="2400" b="1" i="1" dirty="0">
                <a:solidFill>
                  <a:srgbClr val="1E001E"/>
                </a:solidFill>
                <a:latin typeface="Winter Break" panose="02000500000000000000" pitchFamily="50" charset="0"/>
              </a:rPr>
              <a:t>ą</a:t>
            </a:r>
            <a:r>
              <a:rPr lang="pl-PL" sz="2800" dirty="0">
                <a:solidFill>
                  <a:srgbClr val="1E001E"/>
                </a:solidFill>
                <a:latin typeface="Winter Break" panose="02000500000000000000" pitchFamily="50" charset="0"/>
              </a:rPr>
              <a:t>czka niespodzianek (drobnych upominków, np. s</a:t>
            </a:r>
            <a:r>
              <a:rPr lang="pl-PL" sz="2400" dirty="0">
                <a:solidFill>
                  <a:srgbClr val="1E001E"/>
                </a:solidFill>
                <a:latin typeface="Winter Break" panose="02000500000000000000" pitchFamily="50" charset="0"/>
              </a:rPr>
              <a:t>ł</a:t>
            </a:r>
            <a:r>
              <a:rPr lang="pl-PL" sz="2800" dirty="0">
                <a:solidFill>
                  <a:srgbClr val="1E001E"/>
                </a:solidFill>
                <a:latin typeface="Winter Break" panose="02000500000000000000" pitchFamily="50" charset="0"/>
              </a:rPr>
              <a:t>odyczy). To doskona</a:t>
            </a:r>
            <a:r>
              <a:rPr lang="pl-PL" sz="2400" dirty="0">
                <a:solidFill>
                  <a:srgbClr val="1E001E"/>
                </a:solidFill>
                <a:latin typeface="Winter Break" panose="02000500000000000000" pitchFamily="50" charset="0"/>
              </a:rPr>
              <a:t>ł</a:t>
            </a:r>
            <a:r>
              <a:rPr lang="pl-PL" sz="2800" dirty="0">
                <a:solidFill>
                  <a:srgbClr val="1E001E"/>
                </a:solidFill>
                <a:latin typeface="Winter Break" panose="02000500000000000000" pitchFamily="50" charset="0"/>
              </a:rPr>
              <a:t>a zabawa dla ca</a:t>
            </a:r>
            <a:r>
              <a:rPr lang="pl-PL" sz="2400" dirty="0">
                <a:solidFill>
                  <a:srgbClr val="1E001E"/>
                </a:solidFill>
                <a:latin typeface="Winter Break" panose="02000500000000000000" pitchFamily="50" charset="0"/>
              </a:rPr>
              <a:t>ł</a:t>
            </a:r>
            <a:r>
              <a:rPr lang="pl-PL" sz="2800" dirty="0">
                <a:solidFill>
                  <a:srgbClr val="1E001E"/>
                </a:solidFill>
                <a:latin typeface="Winter Break" panose="02000500000000000000" pitchFamily="50" charset="0"/>
              </a:rPr>
              <a:t>ej rodziny.</a:t>
            </a:r>
            <a:endParaRPr lang="pl-PL" sz="2800" i="1" dirty="0">
              <a:solidFill>
                <a:srgbClr val="1E001E"/>
              </a:solidFill>
              <a:latin typeface="Winter Break" panose="02000500000000000000" pitchFamily="50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01FAE7E-9EAC-45CE-AC80-FD2779AF9CFC}"/>
              </a:ext>
            </a:extLst>
          </p:cNvPr>
          <p:cNvSpPr txBox="1"/>
          <p:nvPr/>
        </p:nvSpPr>
        <p:spPr>
          <a:xfrm>
            <a:off x="2152557" y="800493"/>
            <a:ext cx="804672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96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Winter Break" panose="02000500000000000000" pitchFamily="50" charset="0"/>
              </a:rPr>
              <a:t>Szukanie zaj</a:t>
            </a:r>
            <a:r>
              <a:rPr lang="pl-PL" sz="80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Winter Break" panose="02000500000000000000" pitchFamily="50" charset="0"/>
              </a:rPr>
              <a:t>ą</a:t>
            </a:r>
            <a:r>
              <a:rPr lang="pl-PL" sz="96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Winter Break" panose="02000500000000000000" pitchFamily="50" charset="0"/>
              </a:rPr>
              <a:t>czka</a:t>
            </a:r>
            <a:endParaRPr lang="pl-PL" sz="9600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y October" pitchFamily="50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7111D1F-D035-4C6B-ACB1-3FCEE48DDE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0370" y="3278459"/>
            <a:ext cx="3579541" cy="3579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722886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93B6076-F95D-4955-A12E-D8E23432CBAB}"/>
              </a:ext>
            </a:extLst>
          </p:cNvPr>
          <p:cNvSpPr txBox="1"/>
          <p:nvPr/>
        </p:nvSpPr>
        <p:spPr>
          <a:xfrm>
            <a:off x="1889760" y="1469407"/>
            <a:ext cx="804672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96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ay Wildy Personal Use Only" pitchFamily="2" charset="0"/>
              </a:rPr>
              <a:t>TRADYCJE WIELKANOCNE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2626FA22-CCA9-4C71-9F3F-5398F7E104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0131"/>
            <a:ext cx="12192000" cy="686813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685D94B-589E-4AC0-B4CB-B90F58AF27BD}"/>
              </a:ext>
            </a:extLst>
          </p:cNvPr>
          <p:cNvSpPr/>
          <p:nvPr/>
        </p:nvSpPr>
        <p:spPr>
          <a:xfrm>
            <a:off x="3786210" y="2084259"/>
            <a:ext cx="595995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pl-PL" sz="3200" dirty="0">
                <a:solidFill>
                  <a:srgbClr val="1E001E"/>
                </a:solidFill>
                <a:latin typeface="Winter Break" panose="02000500000000000000" pitchFamily="50" charset="0"/>
              </a:rPr>
              <a:t>Dzi</a:t>
            </a:r>
            <a:r>
              <a:rPr lang="pl-PL" sz="3200" b="1" dirty="0">
                <a:solidFill>
                  <a:srgbClr val="1E001E"/>
                </a:solidFill>
                <a:latin typeface="Gabriola" panose="04040605051002020D02" pitchFamily="82" charset="0"/>
              </a:rPr>
              <a:t>ś</a:t>
            </a:r>
            <a:r>
              <a:rPr lang="pl-PL" sz="3200" dirty="0">
                <a:solidFill>
                  <a:srgbClr val="1E001E"/>
                </a:solidFill>
                <a:latin typeface="Winter Break" panose="02000500000000000000" pitchFamily="50" charset="0"/>
              </a:rPr>
              <a:t> wszystkie zdobione jajka nazywa si</a:t>
            </a:r>
            <a:r>
              <a:rPr lang="pl-PL" sz="3600" b="1" dirty="0">
                <a:solidFill>
                  <a:srgbClr val="1E001E"/>
                </a:solidFill>
                <a:latin typeface="Gabriola" panose="04040605051002020D02" pitchFamily="82" charset="0"/>
              </a:rPr>
              <a:t>ę</a:t>
            </a:r>
            <a:r>
              <a:rPr lang="pl-PL" sz="3200" dirty="0">
                <a:solidFill>
                  <a:srgbClr val="1E001E"/>
                </a:solidFill>
                <a:latin typeface="Winter Break" panose="02000500000000000000" pitchFamily="50" charset="0"/>
              </a:rPr>
              <a:t> pisankami, cho</a:t>
            </a:r>
            <a:r>
              <a:rPr lang="pl-PL" sz="3200" b="1" dirty="0">
                <a:solidFill>
                  <a:srgbClr val="1E001E"/>
                </a:solidFill>
                <a:latin typeface="Gabriola" panose="04040605051002020D02" pitchFamily="82" charset="0"/>
              </a:rPr>
              <a:t>ć</a:t>
            </a:r>
            <a:r>
              <a:rPr lang="pl-PL" sz="3200" dirty="0">
                <a:solidFill>
                  <a:srgbClr val="1E001E"/>
                </a:solidFill>
                <a:latin typeface="Winter Break" panose="02000500000000000000" pitchFamily="50" charset="0"/>
              </a:rPr>
              <a:t> s</a:t>
            </a:r>
            <a:r>
              <a:rPr lang="pl-PL" sz="3200" b="1" dirty="0">
                <a:solidFill>
                  <a:srgbClr val="1E001E"/>
                </a:solidFill>
                <a:latin typeface="Gabriola" panose="04040605051002020D02" pitchFamily="82" charset="0"/>
              </a:rPr>
              <a:t>ą</a:t>
            </a:r>
            <a:r>
              <a:rPr lang="pl-PL" sz="3200" dirty="0">
                <a:solidFill>
                  <a:srgbClr val="1E001E"/>
                </a:solidFill>
                <a:latin typeface="Winter Break" panose="02000500000000000000" pitchFamily="50" charset="0"/>
              </a:rPr>
              <a:t> to kraszanki, owijanki czy nalepianki.  Niegdy</a:t>
            </a:r>
            <a:r>
              <a:rPr lang="pl-PL" sz="3200" b="1" dirty="0">
                <a:solidFill>
                  <a:srgbClr val="1E001E"/>
                </a:solidFill>
                <a:latin typeface="Gabriola" panose="04040605051002020D02" pitchFamily="82" charset="0"/>
              </a:rPr>
              <a:t>ś</a:t>
            </a:r>
            <a:r>
              <a:rPr lang="pl-PL" sz="3200" dirty="0">
                <a:solidFill>
                  <a:srgbClr val="1E001E"/>
                </a:solidFill>
                <a:latin typeface="Winter Break" panose="02000500000000000000" pitchFamily="50" charset="0"/>
              </a:rPr>
              <a:t> wierzono, </a:t>
            </a:r>
            <a:r>
              <a:rPr lang="pl-PL" sz="3200" b="1" dirty="0">
                <a:solidFill>
                  <a:srgbClr val="1E001E"/>
                </a:solidFill>
                <a:latin typeface="Gabriola" panose="04040605051002020D02" pitchFamily="82" charset="0"/>
              </a:rPr>
              <a:t>ż</a:t>
            </a:r>
            <a:r>
              <a:rPr lang="pl-PL" sz="3200" dirty="0">
                <a:solidFill>
                  <a:srgbClr val="1E001E"/>
                </a:solidFill>
                <a:latin typeface="Winter Break" panose="02000500000000000000" pitchFamily="50" charset="0"/>
              </a:rPr>
              <a:t>e jajka ofiarowywane na Wielkanoc chroni</a:t>
            </a:r>
            <a:r>
              <a:rPr lang="pl-PL" sz="3200" b="1" dirty="0">
                <a:solidFill>
                  <a:srgbClr val="1E001E"/>
                </a:solidFill>
                <a:latin typeface="Gabriola" panose="04040605051002020D02" pitchFamily="82" charset="0"/>
              </a:rPr>
              <a:t>ą</a:t>
            </a:r>
            <a:r>
              <a:rPr lang="pl-PL" sz="3200" dirty="0">
                <a:solidFill>
                  <a:srgbClr val="1E001E"/>
                </a:solidFill>
                <a:latin typeface="Winter Break" panose="02000500000000000000" pitchFamily="50" charset="0"/>
              </a:rPr>
              <a:t> przed z</a:t>
            </a:r>
            <a:r>
              <a:rPr lang="pl-PL" sz="2800" dirty="0">
                <a:solidFill>
                  <a:srgbClr val="1E001E"/>
                </a:solidFill>
                <a:latin typeface="Winter Break" panose="02000500000000000000" pitchFamily="50" charset="0"/>
              </a:rPr>
              <a:t>ł</a:t>
            </a:r>
            <a:r>
              <a:rPr lang="pl-PL" sz="3200" dirty="0">
                <a:solidFill>
                  <a:srgbClr val="1E001E"/>
                </a:solidFill>
                <a:latin typeface="Winter Break" panose="02000500000000000000" pitchFamily="50" charset="0"/>
              </a:rPr>
              <a:t>em i zapewniaj</a:t>
            </a:r>
            <a:r>
              <a:rPr lang="pl-PL" sz="3200" b="1" dirty="0">
                <a:solidFill>
                  <a:srgbClr val="1E001E"/>
                </a:solidFill>
                <a:latin typeface="Gabriola" panose="04040605051002020D02" pitchFamily="82" charset="0"/>
              </a:rPr>
              <a:t>ą</a:t>
            </a:r>
            <a:r>
              <a:rPr lang="pl-PL" sz="3200" dirty="0">
                <a:solidFill>
                  <a:srgbClr val="1E001E"/>
                </a:solidFill>
                <a:latin typeface="Winter Break" panose="02000500000000000000" pitchFamily="50" charset="0"/>
              </a:rPr>
              <a:t> pomy</a:t>
            </a:r>
            <a:r>
              <a:rPr lang="pl-PL" sz="3200" b="1" dirty="0">
                <a:solidFill>
                  <a:srgbClr val="1E001E"/>
                </a:solidFill>
                <a:latin typeface="Gabriola" panose="04040605051002020D02" pitchFamily="82" charset="0"/>
              </a:rPr>
              <a:t>ś</a:t>
            </a:r>
            <a:r>
              <a:rPr lang="pl-PL" sz="3200" dirty="0">
                <a:solidFill>
                  <a:srgbClr val="1E001E"/>
                </a:solidFill>
                <a:latin typeface="Winter Break" panose="02000500000000000000" pitchFamily="50" charset="0"/>
              </a:rPr>
              <a:t>lno</a:t>
            </a:r>
            <a:r>
              <a:rPr lang="pl-PL" sz="3200" b="1" dirty="0">
                <a:solidFill>
                  <a:srgbClr val="1E001E"/>
                </a:solidFill>
                <a:latin typeface="Gabriola" panose="04040605051002020D02" pitchFamily="82" charset="0"/>
              </a:rPr>
              <a:t>ść</a:t>
            </a:r>
            <a:r>
              <a:rPr lang="pl-PL" sz="3200" dirty="0">
                <a:solidFill>
                  <a:srgbClr val="1E001E"/>
                </a:solidFill>
                <a:latin typeface="Winter Break" panose="02000500000000000000" pitchFamily="50" charset="0"/>
              </a:rPr>
              <a:t>. Aby zwi</a:t>
            </a:r>
            <a:r>
              <a:rPr lang="pl-PL" sz="3600" b="1" dirty="0">
                <a:solidFill>
                  <a:srgbClr val="1E001E"/>
                </a:solidFill>
                <a:latin typeface="Gabriola" panose="04040605051002020D02" pitchFamily="82" charset="0"/>
              </a:rPr>
              <a:t>ę</a:t>
            </a:r>
            <a:r>
              <a:rPr lang="pl-PL" sz="3200" dirty="0">
                <a:solidFill>
                  <a:srgbClr val="1E001E"/>
                </a:solidFill>
                <a:latin typeface="Winter Break" panose="02000500000000000000" pitchFamily="50" charset="0"/>
              </a:rPr>
              <a:t>kszy</a:t>
            </a:r>
            <a:r>
              <a:rPr lang="pl-PL" sz="3200" b="1" dirty="0">
                <a:solidFill>
                  <a:srgbClr val="1E001E"/>
                </a:solidFill>
                <a:latin typeface="Gabriola" panose="04040605051002020D02" pitchFamily="82" charset="0"/>
              </a:rPr>
              <a:t>ć</a:t>
            </a:r>
            <a:r>
              <a:rPr lang="pl-PL" sz="3200" dirty="0">
                <a:solidFill>
                  <a:srgbClr val="1E001E"/>
                </a:solidFill>
                <a:latin typeface="Winter Break" panose="02000500000000000000" pitchFamily="50" charset="0"/>
              </a:rPr>
              <a:t> ich magiczn</a:t>
            </a:r>
            <a:r>
              <a:rPr lang="pl-PL" sz="3200" b="1" dirty="0">
                <a:solidFill>
                  <a:srgbClr val="1E001E"/>
                </a:solidFill>
                <a:latin typeface="Gabriola" panose="04040605051002020D02" pitchFamily="82" charset="0"/>
              </a:rPr>
              <a:t>ą</a:t>
            </a:r>
            <a:r>
              <a:rPr lang="pl-PL" sz="3200" dirty="0">
                <a:solidFill>
                  <a:srgbClr val="1E001E"/>
                </a:solidFill>
                <a:latin typeface="Winter Break" panose="02000500000000000000" pitchFamily="50" charset="0"/>
              </a:rPr>
              <a:t> moc skorupki ozdabiano ró</a:t>
            </a:r>
            <a:r>
              <a:rPr lang="pl-PL" sz="3200" b="1" dirty="0">
                <a:solidFill>
                  <a:srgbClr val="1E001E"/>
                </a:solidFill>
                <a:latin typeface="Gabriola" panose="04040605051002020D02" pitchFamily="82" charset="0"/>
              </a:rPr>
              <a:t>ż</a:t>
            </a:r>
            <a:r>
              <a:rPr lang="pl-PL" sz="3200" dirty="0">
                <a:solidFill>
                  <a:srgbClr val="1E001E"/>
                </a:solidFill>
                <a:latin typeface="Winter Break" panose="02000500000000000000" pitchFamily="50" charset="0"/>
              </a:rPr>
              <a:t>nymi metodami.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01FAE7E-9EAC-45CE-AC80-FD2779AF9CFC}"/>
              </a:ext>
            </a:extLst>
          </p:cNvPr>
          <p:cNvSpPr txBox="1"/>
          <p:nvPr/>
        </p:nvSpPr>
        <p:spPr>
          <a:xfrm>
            <a:off x="2072640" y="708426"/>
            <a:ext cx="804672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96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ay Wildy Personal Use Only" pitchFamily="2" charset="0"/>
              </a:rPr>
              <a:t>Pisanki</a:t>
            </a:r>
            <a:endParaRPr lang="pl-PL" sz="9600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y October" pitchFamily="50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B759922-78D5-46C3-A070-2BFB33F5E8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4283" y="2278086"/>
            <a:ext cx="1481927" cy="2371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152562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93B6076-F95D-4955-A12E-D8E23432CBAB}"/>
              </a:ext>
            </a:extLst>
          </p:cNvPr>
          <p:cNvSpPr txBox="1"/>
          <p:nvPr/>
        </p:nvSpPr>
        <p:spPr>
          <a:xfrm>
            <a:off x="1889760" y="1469407"/>
            <a:ext cx="804672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96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ay Wildy Personal Use Only" pitchFamily="2" charset="0"/>
              </a:rPr>
              <a:t>TRADYCJE WIELKANOCNE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2626FA22-CCA9-4C71-9F3F-5398F7E104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0131"/>
            <a:ext cx="12192000" cy="686813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685D94B-589E-4AC0-B4CB-B90F58AF27BD}"/>
              </a:ext>
            </a:extLst>
          </p:cNvPr>
          <p:cNvSpPr/>
          <p:nvPr/>
        </p:nvSpPr>
        <p:spPr>
          <a:xfrm>
            <a:off x="2690417" y="2418796"/>
            <a:ext cx="6988841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pl-PL" sz="3600" dirty="0">
                <a:solidFill>
                  <a:srgbClr val="7030A0"/>
                </a:solidFill>
                <a:latin typeface="Winter Break" panose="02000500000000000000" pitchFamily="50" charset="0"/>
              </a:rPr>
              <a:t>Kraszanki</a:t>
            </a:r>
            <a:r>
              <a:rPr lang="pl-PL" sz="3600" dirty="0">
                <a:solidFill>
                  <a:prstClr val="black"/>
                </a:solidFill>
                <a:latin typeface="Winter Break" panose="02000500000000000000" pitchFamily="50" charset="0"/>
              </a:rPr>
              <a:t> </a:t>
            </a:r>
            <a:r>
              <a:rPr lang="pl-PL" sz="3600" dirty="0">
                <a:solidFill>
                  <a:srgbClr val="1E001E"/>
                </a:solidFill>
                <a:latin typeface="Winter Break" panose="02000500000000000000" pitchFamily="50" charset="0"/>
              </a:rPr>
              <a:t>to jaja gotowane w barwnym wywarze w wcelu uzyskania koloru</a:t>
            </a:r>
          </a:p>
          <a:p>
            <a:pPr lvl="0" algn="ctr"/>
            <a:endParaRPr lang="pl-PL" sz="3600" i="1" dirty="0">
              <a:solidFill>
                <a:srgbClr val="1E001E"/>
              </a:solidFill>
              <a:latin typeface="Winter Break" panose="02000500000000000000" pitchFamily="50" charset="0"/>
            </a:endParaRPr>
          </a:p>
          <a:p>
            <a:pPr lvl="0" algn="ctr"/>
            <a:r>
              <a:rPr lang="pl-PL" sz="3600" dirty="0">
                <a:solidFill>
                  <a:srgbClr val="1E001E"/>
                </a:solidFill>
                <a:latin typeface="Winter Break" panose="02000500000000000000" pitchFamily="50" charset="0"/>
              </a:rPr>
              <a:t>Br</a:t>
            </a:r>
            <a:r>
              <a:rPr lang="pl-PL" sz="3600" b="1" dirty="0">
                <a:solidFill>
                  <a:srgbClr val="1E001E"/>
                </a:solidFill>
                <a:latin typeface="Gabriola" panose="04040605051002020D02" pitchFamily="82" charset="0"/>
              </a:rPr>
              <a:t>ą</a:t>
            </a:r>
            <a:r>
              <a:rPr lang="pl-PL" sz="3600" dirty="0">
                <a:solidFill>
                  <a:srgbClr val="1E001E"/>
                </a:solidFill>
                <a:latin typeface="Winter Break" panose="02000500000000000000" pitchFamily="50" charset="0"/>
              </a:rPr>
              <a:t>zowy – </a:t>
            </a:r>
            <a:r>
              <a:rPr lang="pl-PL" sz="3200" dirty="0">
                <a:solidFill>
                  <a:srgbClr val="1E001E"/>
                </a:solidFill>
                <a:latin typeface="Winter Break" panose="02000500000000000000" pitchFamily="50" charset="0"/>
              </a:rPr>
              <a:t>ł</a:t>
            </a:r>
            <a:r>
              <a:rPr lang="pl-PL" sz="3600" dirty="0">
                <a:solidFill>
                  <a:srgbClr val="1E001E"/>
                </a:solidFill>
                <a:latin typeface="Winter Break" panose="02000500000000000000" pitchFamily="50" charset="0"/>
              </a:rPr>
              <a:t>upiny cebuli</a:t>
            </a:r>
          </a:p>
          <a:p>
            <a:pPr lvl="0" algn="ctr"/>
            <a:r>
              <a:rPr lang="pl-PL" sz="3600" dirty="0">
                <a:solidFill>
                  <a:srgbClr val="1E001E"/>
                </a:solidFill>
                <a:latin typeface="Winter Break" panose="02000500000000000000" pitchFamily="50" charset="0"/>
              </a:rPr>
              <a:t>Czarny – li</a:t>
            </a:r>
            <a:r>
              <a:rPr lang="pl-PL" sz="3600" b="1" dirty="0">
                <a:solidFill>
                  <a:srgbClr val="1E001E"/>
                </a:solidFill>
                <a:latin typeface="Gabriola" panose="04040605051002020D02" pitchFamily="82" charset="0"/>
              </a:rPr>
              <a:t>ś</a:t>
            </a:r>
            <a:r>
              <a:rPr lang="pl-PL" sz="3600" dirty="0">
                <a:solidFill>
                  <a:srgbClr val="1E001E"/>
                </a:solidFill>
                <a:latin typeface="Winter Break" panose="02000500000000000000" pitchFamily="50" charset="0"/>
              </a:rPr>
              <a:t>cie d</a:t>
            </a:r>
            <a:r>
              <a:rPr lang="pl-PL" sz="4000" b="1" dirty="0">
                <a:solidFill>
                  <a:srgbClr val="1E001E"/>
                </a:solidFill>
                <a:latin typeface="Gabriola" panose="04040605051002020D02" pitchFamily="82" charset="0"/>
              </a:rPr>
              <a:t>ę</a:t>
            </a:r>
            <a:r>
              <a:rPr lang="pl-PL" sz="3600" dirty="0">
                <a:solidFill>
                  <a:srgbClr val="1E001E"/>
                </a:solidFill>
                <a:latin typeface="Winter Break" panose="02000500000000000000" pitchFamily="50" charset="0"/>
              </a:rPr>
              <a:t>bu</a:t>
            </a:r>
          </a:p>
          <a:p>
            <a:pPr lvl="0" algn="ctr"/>
            <a:r>
              <a:rPr lang="pl-PL" sz="3600" dirty="0">
                <a:solidFill>
                  <a:srgbClr val="1E001E"/>
                </a:solidFill>
                <a:latin typeface="Winter Break" panose="02000500000000000000" pitchFamily="50" charset="0"/>
              </a:rPr>
              <a:t>Ró</a:t>
            </a:r>
            <a:r>
              <a:rPr lang="pl-PL" sz="3600" b="1" dirty="0">
                <a:solidFill>
                  <a:srgbClr val="1E001E"/>
                </a:solidFill>
                <a:latin typeface="Gabriola" panose="04040605051002020D02" pitchFamily="82" charset="0"/>
              </a:rPr>
              <a:t>ż</a:t>
            </a:r>
            <a:r>
              <a:rPr lang="pl-PL" sz="3600" dirty="0">
                <a:solidFill>
                  <a:srgbClr val="1E001E"/>
                </a:solidFill>
                <a:latin typeface="Winter Break" panose="02000500000000000000" pitchFamily="50" charset="0"/>
              </a:rPr>
              <a:t>owy – sok z buraka</a:t>
            </a:r>
            <a:endParaRPr lang="pl-PL" sz="2800" dirty="0">
              <a:solidFill>
                <a:srgbClr val="1E001E"/>
              </a:solidFill>
              <a:latin typeface="Winter Break" panose="02000500000000000000" pitchFamily="50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01FAE7E-9EAC-45CE-AC80-FD2779AF9CFC}"/>
              </a:ext>
            </a:extLst>
          </p:cNvPr>
          <p:cNvSpPr txBox="1"/>
          <p:nvPr/>
        </p:nvSpPr>
        <p:spPr>
          <a:xfrm>
            <a:off x="2072640" y="708426"/>
            <a:ext cx="804672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96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ay Wildy Personal Use Only" pitchFamily="2" charset="0"/>
              </a:rPr>
              <a:t>Kras</a:t>
            </a:r>
            <a:r>
              <a:rPr lang="pl-PL" sz="96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Winter Break" panose="02000500000000000000" pitchFamily="50" charset="0"/>
              </a:rPr>
              <a:t>z</a:t>
            </a:r>
            <a:r>
              <a:rPr lang="pl-PL" sz="96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ay Wildy Personal Use Only" pitchFamily="2" charset="0"/>
              </a:rPr>
              <a:t>anki</a:t>
            </a:r>
            <a:endParaRPr lang="pl-PL" sz="9600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y October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018056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93B6076-F95D-4955-A12E-D8E23432CBAB}"/>
              </a:ext>
            </a:extLst>
          </p:cNvPr>
          <p:cNvSpPr txBox="1"/>
          <p:nvPr/>
        </p:nvSpPr>
        <p:spPr>
          <a:xfrm>
            <a:off x="1889760" y="1469407"/>
            <a:ext cx="804672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96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ay Wildy Personal Use Only" pitchFamily="2" charset="0"/>
              </a:rPr>
              <a:t>TRADYCJE WIELKANOCNE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2626FA22-CCA9-4C71-9F3F-5398F7E104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0131"/>
            <a:ext cx="12192000" cy="686813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685D94B-589E-4AC0-B4CB-B90F58AF27BD}"/>
              </a:ext>
            </a:extLst>
          </p:cNvPr>
          <p:cNvSpPr/>
          <p:nvPr/>
        </p:nvSpPr>
        <p:spPr>
          <a:xfrm>
            <a:off x="2479288" y="2823769"/>
            <a:ext cx="745719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pl-PL" sz="3600" dirty="0">
                <a:solidFill>
                  <a:srgbClr val="7030A0"/>
                </a:solidFill>
                <a:latin typeface="Winter Break" panose="02000500000000000000" pitchFamily="50" charset="0"/>
              </a:rPr>
              <a:t>Nalepianki</a:t>
            </a:r>
            <a:r>
              <a:rPr lang="pl-PL" sz="3600" dirty="0">
                <a:solidFill>
                  <a:prstClr val="black"/>
                </a:solidFill>
                <a:latin typeface="Winter Break" panose="02000500000000000000" pitchFamily="50" charset="0"/>
              </a:rPr>
              <a:t> </a:t>
            </a:r>
            <a:r>
              <a:rPr lang="pl-PL" sz="3600" dirty="0">
                <a:solidFill>
                  <a:srgbClr val="1E001E"/>
                </a:solidFill>
                <a:latin typeface="Winter Break" panose="02000500000000000000" pitchFamily="50" charset="0"/>
              </a:rPr>
              <a:t>to jaja ozdabiane wycinkami z papieru lub gotowymi naklejkami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6C51B9D-0060-4C46-BA1A-9EA3843029C3}"/>
              </a:ext>
            </a:extLst>
          </p:cNvPr>
          <p:cNvSpPr/>
          <p:nvPr/>
        </p:nvSpPr>
        <p:spPr>
          <a:xfrm>
            <a:off x="3048000" y="4028620"/>
            <a:ext cx="6096000" cy="1261884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pl-PL" sz="3600" dirty="0">
                <a:solidFill>
                  <a:srgbClr val="7030A0"/>
                </a:solidFill>
                <a:latin typeface="Winter Break" panose="02000500000000000000" pitchFamily="50" charset="0"/>
              </a:rPr>
              <a:t>Drapanki</a:t>
            </a:r>
            <a:r>
              <a:rPr lang="pl-PL" sz="3600" dirty="0">
                <a:solidFill>
                  <a:prstClr val="black"/>
                </a:solidFill>
                <a:latin typeface="Winter Break" panose="02000500000000000000" pitchFamily="50" charset="0"/>
              </a:rPr>
              <a:t> </a:t>
            </a:r>
            <a:r>
              <a:rPr lang="pl-PL" sz="3600" dirty="0">
                <a:solidFill>
                  <a:srgbClr val="1E001E"/>
                </a:solidFill>
                <a:latin typeface="Winter Break" panose="02000500000000000000" pitchFamily="50" charset="0"/>
              </a:rPr>
              <a:t>powstaj</a:t>
            </a:r>
            <a:r>
              <a:rPr lang="pl-PL" sz="4000" b="1" dirty="0">
                <a:solidFill>
                  <a:srgbClr val="1E001E"/>
                </a:solidFill>
                <a:latin typeface="Gabriola" panose="04040605051002020D02" pitchFamily="82" charset="0"/>
              </a:rPr>
              <a:t>ą</a:t>
            </a:r>
            <a:r>
              <a:rPr lang="pl-PL" sz="3600" dirty="0">
                <a:solidFill>
                  <a:srgbClr val="1E001E"/>
                </a:solidFill>
                <a:latin typeface="Winter Break" panose="02000500000000000000" pitchFamily="50" charset="0"/>
              </a:rPr>
              <a:t> poprzez wydrapywanie wzorów na zabarwionej wcze</a:t>
            </a:r>
            <a:r>
              <a:rPr lang="pl-PL" sz="3600" b="1" dirty="0">
                <a:solidFill>
                  <a:srgbClr val="1E001E"/>
                </a:solidFill>
                <a:latin typeface="Gabriola" panose="04040605051002020D02" pitchFamily="82" charset="0"/>
              </a:rPr>
              <a:t>ś</a:t>
            </a:r>
            <a:r>
              <a:rPr lang="pl-PL" sz="3600" dirty="0">
                <a:solidFill>
                  <a:srgbClr val="1E001E"/>
                </a:solidFill>
                <a:latin typeface="Winter Break" panose="02000500000000000000" pitchFamily="50" charset="0"/>
              </a:rPr>
              <a:t>niej skorupce jajka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E2FED70-85B6-48C7-ABB2-77D500DA8AEA}"/>
              </a:ext>
            </a:extLst>
          </p:cNvPr>
          <p:cNvSpPr/>
          <p:nvPr/>
        </p:nvSpPr>
        <p:spPr>
          <a:xfrm>
            <a:off x="2479288" y="1235588"/>
            <a:ext cx="7459286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pl-PL" sz="8800" b="1" dirty="0">
                <a:solidFill>
                  <a:srgbClr val="ED7D31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ay Wildy Personal Use Only" pitchFamily="2" charset="0"/>
              </a:rPr>
              <a:t>Drapanki i nalepianki</a:t>
            </a:r>
            <a:endParaRPr lang="pl-PL" sz="8800" b="1" dirty="0">
              <a:solidFill>
                <a:srgbClr val="ED7D31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y October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864249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93B6076-F95D-4955-A12E-D8E23432CBAB}"/>
              </a:ext>
            </a:extLst>
          </p:cNvPr>
          <p:cNvSpPr txBox="1"/>
          <p:nvPr/>
        </p:nvSpPr>
        <p:spPr>
          <a:xfrm>
            <a:off x="1889760" y="1469407"/>
            <a:ext cx="804672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96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ay Wildy Personal Use Only" pitchFamily="2" charset="0"/>
              </a:rPr>
              <a:t>TRADYCJE WIELKANOCNE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2626FA22-CCA9-4C71-9F3F-5398F7E104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0131"/>
            <a:ext cx="12192000" cy="686813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685D94B-589E-4AC0-B4CB-B90F58AF27BD}"/>
              </a:ext>
            </a:extLst>
          </p:cNvPr>
          <p:cNvSpPr/>
          <p:nvPr/>
        </p:nvSpPr>
        <p:spPr>
          <a:xfrm>
            <a:off x="2690417" y="2418796"/>
            <a:ext cx="6988841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pl-PL" sz="4000" dirty="0">
                <a:solidFill>
                  <a:srgbClr val="7030A0"/>
                </a:solidFill>
                <a:latin typeface="Winter Break" panose="02000500000000000000" pitchFamily="50" charset="0"/>
              </a:rPr>
              <a:t>Owijanki</a:t>
            </a:r>
            <a:r>
              <a:rPr lang="pl-PL" sz="4000" dirty="0">
                <a:solidFill>
                  <a:prstClr val="black"/>
                </a:solidFill>
                <a:latin typeface="Winter Break" panose="02000500000000000000" pitchFamily="50" charset="0"/>
              </a:rPr>
              <a:t> </a:t>
            </a:r>
            <a:r>
              <a:rPr lang="pl-PL" sz="4000" dirty="0">
                <a:solidFill>
                  <a:srgbClr val="1E001E"/>
                </a:solidFill>
                <a:latin typeface="Winter Break" panose="02000500000000000000" pitchFamily="50" charset="0"/>
              </a:rPr>
              <a:t>to jaja, na których skorupk</a:t>
            </a:r>
            <a:r>
              <a:rPr lang="pl-PL" sz="4400" b="1" dirty="0">
                <a:solidFill>
                  <a:srgbClr val="1E001E"/>
                </a:solidFill>
                <a:latin typeface="Gabriola" panose="04040605051002020D02" pitchFamily="82" charset="0"/>
              </a:rPr>
              <a:t>ę</a:t>
            </a:r>
            <a:r>
              <a:rPr lang="pl-PL" sz="4000" dirty="0">
                <a:solidFill>
                  <a:srgbClr val="1E001E"/>
                </a:solidFill>
                <a:latin typeface="Winter Break" panose="02000500000000000000" pitchFamily="50" charset="0"/>
              </a:rPr>
              <a:t> nakleja si</a:t>
            </a:r>
            <a:r>
              <a:rPr lang="pl-PL" sz="4400" b="1" dirty="0">
                <a:solidFill>
                  <a:srgbClr val="1E001E"/>
                </a:solidFill>
                <a:latin typeface="Gabriola" panose="04040605051002020D02" pitchFamily="82" charset="0"/>
              </a:rPr>
              <a:t>ę</a:t>
            </a:r>
            <a:r>
              <a:rPr lang="pl-PL" sz="4000" dirty="0">
                <a:solidFill>
                  <a:srgbClr val="1E001E"/>
                </a:solidFill>
                <a:latin typeface="Winter Break" panose="02000500000000000000" pitchFamily="50" charset="0"/>
              </a:rPr>
              <a:t> wzory z we</a:t>
            </a:r>
            <a:r>
              <a:rPr lang="pl-PL" sz="3600" dirty="0">
                <a:solidFill>
                  <a:srgbClr val="1E001E"/>
                </a:solidFill>
                <a:latin typeface="Winter Break" panose="02000500000000000000" pitchFamily="50" charset="0"/>
              </a:rPr>
              <a:t>ł</a:t>
            </a:r>
            <a:r>
              <a:rPr lang="pl-PL" sz="4000" dirty="0">
                <a:solidFill>
                  <a:srgbClr val="1E001E"/>
                </a:solidFill>
                <a:latin typeface="Winter Break" panose="02000500000000000000" pitchFamily="50" charset="0"/>
              </a:rPr>
              <a:t>ny i sitowia. S</a:t>
            </a:r>
            <a:r>
              <a:rPr lang="pl-PL" sz="3600" dirty="0">
                <a:solidFill>
                  <a:srgbClr val="1E001E"/>
                </a:solidFill>
                <a:latin typeface="Winter Break" panose="02000500000000000000" pitchFamily="50" charset="0"/>
              </a:rPr>
              <a:t>ł</a:t>
            </a:r>
            <a:r>
              <a:rPr lang="pl-PL" sz="4000" dirty="0">
                <a:solidFill>
                  <a:srgbClr val="1E001E"/>
                </a:solidFill>
                <a:latin typeface="Winter Break" panose="02000500000000000000" pitchFamily="50" charset="0"/>
              </a:rPr>
              <a:t>u</a:t>
            </a:r>
            <a:r>
              <a:rPr lang="pl-PL" sz="4000" b="1" dirty="0">
                <a:solidFill>
                  <a:srgbClr val="1E001E"/>
                </a:solidFill>
                <a:latin typeface="Gabriola" panose="04040605051002020D02" pitchFamily="82" charset="0"/>
              </a:rPr>
              <a:t>ż</a:t>
            </a:r>
            <a:r>
              <a:rPr lang="pl-PL" sz="4000" dirty="0">
                <a:solidFill>
                  <a:srgbClr val="1E001E"/>
                </a:solidFill>
                <a:latin typeface="Winter Break" panose="02000500000000000000" pitchFamily="50" charset="0"/>
              </a:rPr>
              <a:t>y do tego specjalny klej sporz</a:t>
            </a:r>
            <a:r>
              <a:rPr lang="pl-PL" sz="4000" b="1" dirty="0">
                <a:solidFill>
                  <a:srgbClr val="1E001E"/>
                </a:solidFill>
                <a:latin typeface="Gabriola" panose="04040605051002020D02" pitchFamily="82" charset="0"/>
              </a:rPr>
              <a:t>ą</a:t>
            </a:r>
            <a:r>
              <a:rPr lang="pl-PL" sz="4000" dirty="0">
                <a:solidFill>
                  <a:srgbClr val="1E001E"/>
                </a:solidFill>
                <a:latin typeface="Winter Break" panose="02000500000000000000" pitchFamily="50" charset="0"/>
              </a:rPr>
              <a:t>dzony z m</a:t>
            </a:r>
            <a:r>
              <a:rPr lang="pl-PL" sz="4000" b="1" dirty="0">
                <a:solidFill>
                  <a:srgbClr val="1E001E"/>
                </a:solidFill>
                <a:latin typeface="Gabriola" panose="04040605051002020D02" pitchFamily="82" charset="0"/>
              </a:rPr>
              <a:t>ą</a:t>
            </a:r>
            <a:r>
              <a:rPr lang="pl-PL" sz="4000" dirty="0">
                <a:solidFill>
                  <a:srgbClr val="1E001E"/>
                </a:solidFill>
                <a:latin typeface="Winter Break" panose="02000500000000000000" pitchFamily="50" charset="0"/>
              </a:rPr>
              <a:t>ki</a:t>
            </a:r>
            <a:endParaRPr lang="pl-PL" sz="4000" i="1" dirty="0">
              <a:solidFill>
                <a:srgbClr val="1E001E"/>
              </a:solidFill>
              <a:latin typeface="Winter Break" panose="02000500000000000000" pitchFamily="50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01FAE7E-9EAC-45CE-AC80-FD2779AF9CFC}"/>
              </a:ext>
            </a:extLst>
          </p:cNvPr>
          <p:cNvSpPr txBox="1"/>
          <p:nvPr/>
        </p:nvSpPr>
        <p:spPr>
          <a:xfrm>
            <a:off x="2072640" y="708426"/>
            <a:ext cx="804672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96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ay Wildy Personal Use Only" pitchFamily="2" charset="0"/>
              </a:rPr>
              <a:t>Owijanki</a:t>
            </a:r>
            <a:endParaRPr lang="pl-PL" sz="9600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y October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647697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93B6076-F95D-4955-A12E-D8E23432CBAB}"/>
              </a:ext>
            </a:extLst>
          </p:cNvPr>
          <p:cNvSpPr txBox="1"/>
          <p:nvPr/>
        </p:nvSpPr>
        <p:spPr>
          <a:xfrm>
            <a:off x="1889760" y="1469407"/>
            <a:ext cx="804672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96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ay Wildy Personal Use Only" pitchFamily="2" charset="0"/>
              </a:rPr>
              <a:t>TRADYCJE WIELKANOCNE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2626FA22-CCA9-4C71-9F3F-5398F7E104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0131"/>
            <a:ext cx="12192000" cy="686813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45A800D-DADB-4942-95E9-A589C1F669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9760" y="256478"/>
            <a:ext cx="8412480" cy="589309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01FAE7E-9EAC-45CE-AC80-FD2779AF9CFC}"/>
              </a:ext>
            </a:extLst>
          </p:cNvPr>
          <p:cNvSpPr txBox="1"/>
          <p:nvPr/>
        </p:nvSpPr>
        <p:spPr>
          <a:xfrm>
            <a:off x="2072640" y="5388593"/>
            <a:ext cx="80467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7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ay Wildy Personal Use Only" pitchFamily="2" charset="0"/>
              </a:rPr>
              <a:t>Nalepianka</a:t>
            </a:r>
            <a:endParaRPr lang="pl-PL" sz="7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y October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989345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93B6076-F95D-4955-A12E-D8E23432CBAB}"/>
              </a:ext>
            </a:extLst>
          </p:cNvPr>
          <p:cNvSpPr txBox="1"/>
          <p:nvPr/>
        </p:nvSpPr>
        <p:spPr>
          <a:xfrm>
            <a:off x="1889760" y="1469407"/>
            <a:ext cx="804672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96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ay Wildy Personal Use Only" pitchFamily="2" charset="0"/>
              </a:rPr>
              <a:t>TRADYCJE WIELKANOCNE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2626FA22-CCA9-4C71-9F3F-5398F7E104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0131"/>
            <a:ext cx="12192000" cy="686813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A25F48E-4405-46E5-B5BC-8B12A67EC3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9760" y="269078"/>
            <a:ext cx="8412480" cy="577488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01FAE7E-9EAC-45CE-AC80-FD2779AF9CFC}"/>
              </a:ext>
            </a:extLst>
          </p:cNvPr>
          <p:cNvSpPr txBox="1"/>
          <p:nvPr/>
        </p:nvSpPr>
        <p:spPr>
          <a:xfrm>
            <a:off x="2072640" y="5388593"/>
            <a:ext cx="80467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7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ay Wildy Personal Use Only" pitchFamily="2" charset="0"/>
              </a:rPr>
              <a:t>Kras</a:t>
            </a:r>
            <a:r>
              <a:rPr lang="pl-PL" sz="7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Winter Break" panose="02000500000000000000" pitchFamily="50" charset="0"/>
              </a:rPr>
              <a:t>z</a:t>
            </a:r>
            <a:r>
              <a:rPr lang="pl-PL" sz="7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ay Wildy Personal Use Only" pitchFamily="2" charset="0"/>
              </a:rPr>
              <a:t>anki</a:t>
            </a:r>
            <a:endParaRPr lang="pl-PL" sz="7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y October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176510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93B6076-F95D-4955-A12E-D8E23432CBAB}"/>
              </a:ext>
            </a:extLst>
          </p:cNvPr>
          <p:cNvSpPr txBox="1"/>
          <p:nvPr/>
        </p:nvSpPr>
        <p:spPr>
          <a:xfrm>
            <a:off x="1889760" y="1469407"/>
            <a:ext cx="804672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96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ay Wildy Personal Use Only" pitchFamily="2" charset="0"/>
              </a:rPr>
              <a:t>TRADYCJE WIELKANOCNE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2626FA22-CCA9-4C71-9F3F-5398F7E104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0131"/>
            <a:ext cx="12192000" cy="686813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F1B6940-4290-497A-8C78-75102B009A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9760" y="144967"/>
            <a:ext cx="8412480" cy="593244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361E60A-A45F-48B6-B5DC-6C0FE22438C8}"/>
              </a:ext>
            </a:extLst>
          </p:cNvPr>
          <p:cNvSpPr txBox="1"/>
          <p:nvPr/>
        </p:nvSpPr>
        <p:spPr>
          <a:xfrm>
            <a:off x="2072640" y="5388593"/>
            <a:ext cx="80467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7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ay Wildy Personal Use Only" pitchFamily="2" charset="0"/>
              </a:rPr>
              <a:t>Drapanka</a:t>
            </a:r>
            <a:endParaRPr lang="pl-PL" sz="7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y October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129835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93B6076-F95D-4955-A12E-D8E23432CBAB}"/>
              </a:ext>
            </a:extLst>
          </p:cNvPr>
          <p:cNvSpPr txBox="1"/>
          <p:nvPr/>
        </p:nvSpPr>
        <p:spPr>
          <a:xfrm>
            <a:off x="1889760" y="1469407"/>
            <a:ext cx="804672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96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ay Wildy Personal Use Only" pitchFamily="2" charset="0"/>
              </a:rPr>
              <a:t>TRADYCJE WIELKANOCNE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2626FA22-CCA9-4C71-9F3F-5398F7E104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0131"/>
            <a:ext cx="12192000" cy="686813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7A1A257-3A04-43EB-A36D-6F81BD26AF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9760" y="124664"/>
            <a:ext cx="8412480" cy="595275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361E60A-A45F-48B6-B5DC-6C0FE22438C8}"/>
              </a:ext>
            </a:extLst>
          </p:cNvPr>
          <p:cNvSpPr txBox="1"/>
          <p:nvPr/>
        </p:nvSpPr>
        <p:spPr>
          <a:xfrm>
            <a:off x="2072640" y="5388593"/>
            <a:ext cx="80467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7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ay Wildy Personal Use Only" pitchFamily="2" charset="0"/>
              </a:rPr>
              <a:t>Owijanka</a:t>
            </a:r>
            <a:endParaRPr lang="pl-PL" sz="7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y October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621956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93B6076-F95D-4955-A12E-D8E23432CBAB}"/>
              </a:ext>
            </a:extLst>
          </p:cNvPr>
          <p:cNvSpPr txBox="1"/>
          <p:nvPr/>
        </p:nvSpPr>
        <p:spPr>
          <a:xfrm>
            <a:off x="1889760" y="1469407"/>
            <a:ext cx="804672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96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ay Wildy Personal Use Only" pitchFamily="2" charset="0"/>
              </a:rPr>
              <a:t>TRADYCJE WIELKANOCNE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2626FA22-CCA9-4C71-9F3F-5398F7E104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0131"/>
            <a:ext cx="12192000" cy="686813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685D94B-589E-4AC0-B4CB-B90F58AF27BD}"/>
              </a:ext>
            </a:extLst>
          </p:cNvPr>
          <p:cNvSpPr/>
          <p:nvPr/>
        </p:nvSpPr>
        <p:spPr>
          <a:xfrm>
            <a:off x="3157652" y="2521060"/>
            <a:ext cx="5876693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pl-PL" sz="3200" dirty="0">
                <a:solidFill>
                  <a:srgbClr val="1E001E"/>
                </a:solidFill>
                <a:latin typeface="Winter Break" panose="02000500000000000000" pitchFamily="50" charset="0"/>
              </a:rPr>
              <a:t>Lany Poniedzia</a:t>
            </a:r>
            <a:r>
              <a:rPr lang="pl-PL" sz="2800" dirty="0">
                <a:solidFill>
                  <a:srgbClr val="1E001E"/>
                </a:solidFill>
                <a:latin typeface="Winter Break" panose="02000500000000000000" pitchFamily="50" charset="0"/>
              </a:rPr>
              <a:t>ł</a:t>
            </a:r>
            <a:r>
              <a:rPr lang="pl-PL" sz="3200" dirty="0">
                <a:solidFill>
                  <a:srgbClr val="1E001E"/>
                </a:solidFill>
                <a:latin typeface="Winter Break" panose="02000500000000000000" pitchFamily="50" charset="0"/>
              </a:rPr>
              <a:t>ek to niesamowita zabawa. Dawniej wierzono, </a:t>
            </a:r>
            <a:r>
              <a:rPr lang="pl-PL" sz="3200" b="1" dirty="0">
                <a:solidFill>
                  <a:srgbClr val="1E001E"/>
                </a:solidFill>
                <a:latin typeface="Gabriola" panose="04040605051002020D02" pitchFamily="82" charset="0"/>
              </a:rPr>
              <a:t>ż</a:t>
            </a:r>
            <a:r>
              <a:rPr lang="pl-PL" sz="3200" dirty="0">
                <a:solidFill>
                  <a:srgbClr val="1E001E"/>
                </a:solidFill>
                <a:latin typeface="Winter Break" panose="02000500000000000000" pitchFamily="50" charset="0"/>
              </a:rPr>
              <a:t>e zmoczone tego dnia panny b</a:t>
            </a:r>
            <a:r>
              <a:rPr lang="pl-PL" sz="3600" b="1" dirty="0">
                <a:solidFill>
                  <a:srgbClr val="1E001E"/>
                </a:solidFill>
                <a:latin typeface="Gabriola" panose="04040605051002020D02" pitchFamily="82" charset="0"/>
              </a:rPr>
              <a:t>ę</a:t>
            </a:r>
            <a:r>
              <a:rPr lang="pl-PL" sz="3200" dirty="0">
                <a:solidFill>
                  <a:srgbClr val="1E001E"/>
                </a:solidFill>
                <a:latin typeface="Winter Break" panose="02000500000000000000" pitchFamily="50" charset="0"/>
              </a:rPr>
              <a:t>d</a:t>
            </a:r>
            <a:r>
              <a:rPr lang="pl-PL" sz="3200" b="1" dirty="0">
                <a:solidFill>
                  <a:srgbClr val="1E001E"/>
                </a:solidFill>
                <a:latin typeface="Gabriola" panose="04040605051002020D02" pitchFamily="82" charset="0"/>
              </a:rPr>
              <a:t>ą</a:t>
            </a:r>
            <a:r>
              <a:rPr lang="pl-PL" sz="3200" dirty="0">
                <a:solidFill>
                  <a:srgbClr val="1E001E"/>
                </a:solidFill>
                <a:latin typeface="Winter Break" panose="02000500000000000000" pitchFamily="50" charset="0"/>
              </a:rPr>
              <a:t> miały wi</a:t>
            </a:r>
            <a:r>
              <a:rPr lang="pl-PL" sz="3600" b="1" dirty="0">
                <a:solidFill>
                  <a:srgbClr val="1E001E"/>
                </a:solidFill>
                <a:latin typeface="Gabriola" panose="04040605051002020D02" pitchFamily="82" charset="0"/>
              </a:rPr>
              <a:t>ę</a:t>
            </a:r>
            <a:r>
              <a:rPr lang="pl-PL" sz="3200" dirty="0">
                <a:solidFill>
                  <a:srgbClr val="1E001E"/>
                </a:solidFill>
                <a:latin typeface="Winter Break" panose="02000500000000000000" pitchFamily="50" charset="0"/>
              </a:rPr>
              <a:t>ksze szanse na szybkie zam</a:t>
            </a:r>
            <a:r>
              <a:rPr lang="pl-PL" sz="2800" b="1" dirty="0">
                <a:solidFill>
                  <a:srgbClr val="1E001E"/>
                </a:solidFill>
                <a:latin typeface="Gabriola" panose="04040605051002020D02" pitchFamily="82" charset="0"/>
              </a:rPr>
              <a:t>ą</a:t>
            </a:r>
            <a:r>
              <a:rPr lang="pl-PL" sz="3200" b="1" dirty="0">
                <a:solidFill>
                  <a:srgbClr val="1E001E"/>
                </a:solidFill>
                <a:latin typeface="Gabriola" panose="04040605051002020D02" pitchFamily="82" charset="0"/>
              </a:rPr>
              <a:t>ż</a:t>
            </a:r>
            <a:r>
              <a:rPr lang="pl-PL" sz="3200" dirty="0">
                <a:solidFill>
                  <a:srgbClr val="1E001E"/>
                </a:solidFill>
                <a:latin typeface="Winter Break" panose="02000500000000000000" pitchFamily="50" charset="0"/>
              </a:rPr>
              <a:t>pój</a:t>
            </a:r>
            <a:r>
              <a:rPr lang="pl-PL" sz="3200" b="1" dirty="0">
                <a:solidFill>
                  <a:srgbClr val="1E001E"/>
                </a:solidFill>
                <a:latin typeface="Gabriola" panose="04040605051002020D02" pitchFamily="82" charset="0"/>
              </a:rPr>
              <a:t>ś</a:t>
            </a:r>
            <a:r>
              <a:rPr lang="pl-PL" sz="3200" dirty="0">
                <a:solidFill>
                  <a:srgbClr val="1E001E"/>
                </a:solidFill>
                <a:latin typeface="Winter Break" panose="02000500000000000000" pitchFamily="50" charset="0"/>
              </a:rPr>
              <a:t>cie. Dzi</a:t>
            </a:r>
            <a:r>
              <a:rPr lang="pl-PL" sz="3200" b="1" dirty="0">
                <a:solidFill>
                  <a:srgbClr val="1E001E"/>
                </a:solidFill>
                <a:latin typeface="Gabriola" panose="04040605051002020D02" pitchFamily="82" charset="0"/>
              </a:rPr>
              <a:t>ś</a:t>
            </a:r>
            <a:r>
              <a:rPr lang="pl-PL" sz="3200" dirty="0">
                <a:solidFill>
                  <a:srgbClr val="1E001E"/>
                </a:solidFill>
                <a:latin typeface="Winter Break" panose="02000500000000000000" pitchFamily="50" charset="0"/>
              </a:rPr>
              <a:t> polewamy si</a:t>
            </a:r>
            <a:r>
              <a:rPr lang="pl-PL" sz="3600" b="1" dirty="0">
                <a:solidFill>
                  <a:srgbClr val="1E001E"/>
                </a:solidFill>
                <a:latin typeface="Gabriola" panose="04040605051002020D02" pitchFamily="82" charset="0"/>
              </a:rPr>
              <a:t>ę</a:t>
            </a:r>
            <a:r>
              <a:rPr lang="pl-PL" sz="3200" dirty="0">
                <a:solidFill>
                  <a:srgbClr val="1E001E"/>
                </a:solidFill>
                <a:latin typeface="Winter Break" panose="02000500000000000000" pitchFamily="50" charset="0"/>
              </a:rPr>
              <a:t> wod</a:t>
            </a:r>
            <a:r>
              <a:rPr lang="pl-PL" sz="3600" b="1" dirty="0">
                <a:solidFill>
                  <a:srgbClr val="1E001E"/>
                </a:solidFill>
                <a:latin typeface="Gabriola" panose="04040605051002020D02" pitchFamily="82" charset="0"/>
              </a:rPr>
              <a:t>ą</a:t>
            </a:r>
            <a:r>
              <a:rPr lang="pl-PL" sz="3200" dirty="0">
                <a:solidFill>
                  <a:srgbClr val="1E001E"/>
                </a:solidFill>
                <a:latin typeface="Winter Break" panose="02000500000000000000" pitchFamily="50" charset="0"/>
              </a:rPr>
              <a:t> dla zabawy i podtrzymania tradycji.</a:t>
            </a:r>
            <a:endParaRPr lang="pl-PL" sz="3200" i="1" dirty="0">
              <a:solidFill>
                <a:srgbClr val="1E001E"/>
              </a:solidFill>
              <a:latin typeface="Winter Break" panose="02000500000000000000" pitchFamily="50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01FAE7E-9EAC-45CE-AC80-FD2779AF9CFC}"/>
              </a:ext>
            </a:extLst>
          </p:cNvPr>
          <p:cNvSpPr txBox="1"/>
          <p:nvPr/>
        </p:nvSpPr>
        <p:spPr>
          <a:xfrm>
            <a:off x="2072640" y="828289"/>
            <a:ext cx="804672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96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Winter Break" panose="02000500000000000000" pitchFamily="50" charset="0"/>
              </a:rPr>
              <a:t>L</a:t>
            </a:r>
            <a:r>
              <a:rPr lang="pl-PL" sz="96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ay Wildy Personal Use Only" pitchFamily="2" charset="0"/>
              </a:rPr>
              <a:t>any Ponied</a:t>
            </a:r>
            <a:r>
              <a:rPr lang="pl-PL" sz="96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Winter Break" panose="02000500000000000000" pitchFamily="50" charset="0"/>
              </a:rPr>
              <a:t>z</a:t>
            </a:r>
            <a:r>
              <a:rPr lang="pl-PL" sz="96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ay Wildy Personal Use Only" pitchFamily="2" charset="0"/>
              </a:rPr>
              <a:t>ia</a:t>
            </a:r>
            <a:r>
              <a:rPr lang="pl-PL" sz="96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Winter Break" panose="02000500000000000000" pitchFamily="50" charset="0"/>
              </a:rPr>
              <a:t>ł</a:t>
            </a:r>
            <a:r>
              <a:rPr lang="pl-PL" sz="96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ay Wildy Personal Use Only" pitchFamily="2" charset="0"/>
              </a:rPr>
              <a:t>ek</a:t>
            </a:r>
            <a:endParaRPr lang="pl-PL" sz="9600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y October" pitchFamily="50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D5A1660-9DAD-44B9-BAC5-782A0FD354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6880" y="1799049"/>
            <a:ext cx="2286000" cy="18859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A4E5048-C919-4033-A26A-556522E67E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591220">
            <a:off x="8752619" y="3019507"/>
            <a:ext cx="1575241" cy="129957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96A465B-420D-40D9-9B93-2716277F8D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36163" flipH="1">
            <a:off x="2401513" y="4075930"/>
            <a:ext cx="1130328" cy="93252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9A4A03E-4E56-4B9C-A456-0BDB348A0E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96978" flipH="1">
            <a:off x="5530835" y="347377"/>
            <a:ext cx="1130328" cy="932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0082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93B6076-F95D-4955-A12E-D8E23432CBAB}"/>
              </a:ext>
            </a:extLst>
          </p:cNvPr>
          <p:cNvSpPr txBox="1"/>
          <p:nvPr/>
        </p:nvSpPr>
        <p:spPr>
          <a:xfrm>
            <a:off x="1889760" y="1469407"/>
            <a:ext cx="804672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96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ay Wildy Personal Use Only" pitchFamily="2" charset="0"/>
              </a:rPr>
              <a:t>TRADYCJE WIELKANOCNE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2626FA22-CCA9-4C71-9F3F-5398F7E104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4795"/>
            <a:ext cx="12192000" cy="6868131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F559B87B-A205-45E4-8602-6980F22164E9}"/>
              </a:ext>
            </a:extLst>
          </p:cNvPr>
          <p:cNvSpPr txBox="1"/>
          <p:nvPr/>
        </p:nvSpPr>
        <p:spPr>
          <a:xfrm>
            <a:off x="2072640" y="587515"/>
            <a:ext cx="804672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96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Ś</a:t>
            </a:r>
            <a:r>
              <a:rPr lang="pl-PL" sz="96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Winter Break" panose="02000500000000000000" pitchFamily="50" charset="0"/>
              </a:rPr>
              <a:t>r</a:t>
            </a:r>
            <a:r>
              <a:rPr lang="pl-PL" sz="96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ay Wildy Personal Use Only" pitchFamily="2" charset="0"/>
              </a:rPr>
              <a:t>oda Popielcowa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386234D9-1559-4C80-BA6B-E591FAC2CD04}"/>
              </a:ext>
            </a:extLst>
          </p:cNvPr>
          <p:cNvSpPr/>
          <p:nvPr/>
        </p:nvSpPr>
        <p:spPr>
          <a:xfrm>
            <a:off x="2369713" y="2208942"/>
            <a:ext cx="756676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pl-PL" sz="4000" dirty="0">
                <a:solidFill>
                  <a:srgbClr val="1E001E"/>
                </a:solidFill>
                <a:latin typeface="Winter Break" panose="02000500000000000000" pitchFamily="50" charset="0"/>
              </a:rPr>
              <a:t>Tego dnia posypujemy g</a:t>
            </a:r>
            <a:r>
              <a:rPr lang="pl-PL" sz="3600" dirty="0">
                <a:solidFill>
                  <a:srgbClr val="1E001E"/>
                </a:solidFill>
                <a:latin typeface="Winter Break" panose="02000500000000000000" pitchFamily="50" charset="0"/>
              </a:rPr>
              <a:t>ł</a:t>
            </a:r>
            <a:r>
              <a:rPr lang="pl-PL" sz="4000" dirty="0">
                <a:solidFill>
                  <a:srgbClr val="1E001E"/>
                </a:solidFill>
                <a:latin typeface="Winter Break" panose="02000500000000000000" pitchFamily="50" charset="0"/>
              </a:rPr>
              <a:t>owy popio</a:t>
            </a:r>
            <a:r>
              <a:rPr lang="pl-PL" sz="3600" dirty="0">
                <a:solidFill>
                  <a:srgbClr val="1E001E"/>
                </a:solidFill>
                <a:latin typeface="Winter Break" panose="02000500000000000000" pitchFamily="50" charset="0"/>
              </a:rPr>
              <a:t>ł</a:t>
            </a:r>
            <a:r>
              <a:rPr lang="pl-PL" sz="4000" dirty="0">
                <a:solidFill>
                  <a:srgbClr val="1E001E"/>
                </a:solidFill>
                <a:latin typeface="Winter Break" panose="02000500000000000000" pitchFamily="50" charset="0"/>
              </a:rPr>
              <a:t>em na znak zadumy i refleksji przed zbli</a:t>
            </a:r>
            <a:r>
              <a:rPr lang="pl-PL" sz="4000" b="1" dirty="0">
                <a:solidFill>
                  <a:srgbClr val="1E001E"/>
                </a:solidFill>
                <a:latin typeface="Gabriola" panose="04040605051002020D02" pitchFamily="82" charset="0"/>
              </a:rPr>
              <a:t>ż</a:t>
            </a:r>
            <a:r>
              <a:rPr lang="pl-PL" sz="4000" dirty="0">
                <a:solidFill>
                  <a:srgbClr val="1E001E"/>
                </a:solidFill>
                <a:latin typeface="Winter Break" panose="02000500000000000000" pitchFamily="50" charset="0"/>
              </a:rPr>
              <a:t>aj</a:t>
            </a:r>
            <a:r>
              <a:rPr lang="pl-PL" sz="4000" b="1" dirty="0">
                <a:solidFill>
                  <a:srgbClr val="1E001E"/>
                </a:solidFill>
                <a:latin typeface="Gabriola" panose="04040605051002020D02" pitchFamily="82" charset="0"/>
              </a:rPr>
              <a:t>ą</a:t>
            </a:r>
            <a:r>
              <a:rPr lang="pl-PL" sz="4000" dirty="0">
                <a:solidFill>
                  <a:srgbClr val="1E001E"/>
                </a:solidFill>
                <a:latin typeface="Winter Break" panose="02000500000000000000" pitchFamily="50" charset="0"/>
              </a:rPr>
              <a:t>cymi si</a:t>
            </a:r>
            <a:r>
              <a:rPr lang="pl-PL" sz="4000" b="1" dirty="0">
                <a:solidFill>
                  <a:srgbClr val="1E001E"/>
                </a:solidFill>
                <a:latin typeface="Gabriola" panose="04040605051002020D02" pitchFamily="82" charset="0"/>
              </a:rPr>
              <a:t>ę</a:t>
            </a:r>
            <a:r>
              <a:rPr lang="pl-PL" sz="4000" dirty="0">
                <a:solidFill>
                  <a:srgbClr val="1E001E"/>
                </a:solidFill>
                <a:latin typeface="Winter Break" panose="02000500000000000000" pitchFamily="50" charset="0"/>
              </a:rPr>
              <a:t> </a:t>
            </a:r>
            <a:r>
              <a:rPr lang="pl-PL" sz="4000" b="1" dirty="0">
                <a:solidFill>
                  <a:srgbClr val="1E001E"/>
                </a:solidFill>
                <a:latin typeface="Gabriola" panose="04040605051002020D02" pitchFamily="82" charset="0"/>
              </a:rPr>
              <a:t>Ś</a:t>
            </a:r>
            <a:r>
              <a:rPr lang="pl-PL" sz="4000" dirty="0">
                <a:solidFill>
                  <a:srgbClr val="1E001E"/>
                </a:solidFill>
                <a:latin typeface="Winter Break" panose="02000500000000000000" pitchFamily="50" charset="0"/>
              </a:rPr>
              <a:t>wi</a:t>
            </a:r>
            <a:r>
              <a:rPr lang="pl-PL" sz="4000" b="1" dirty="0">
                <a:solidFill>
                  <a:srgbClr val="1E001E"/>
                </a:solidFill>
                <a:latin typeface="Gabriola" panose="04040605051002020D02" pitchFamily="82" charset="0"/>
              </a:rPr>
              <a:t>ę</a:t>
            </a:r>
            <a:r>
              <a:rPr lang="pl-PL" sz="4000" dirty="0">
                <a:solidFill>
                  <a:srgbClr val="1E001E"/>
                </a:solidFill>
                <a:latin typeface="Winter Break" panose="02000500000000000000" pitchFamily="50" charset="0"/>
              </a:rPr>
              <a:t>tami Wielkanocnymi.</a:t>
            </a:r>
            <a:endParaRPr lang="pl-PL" sz="4000" i="1" dirty="0">
              <a:solidFill>
                <a:srgbClr val="1E001E"/>
              </a:solidFill>
              <a:latin typeface="Winter Break" panose="02000500000000000000" pitchFamily="50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BDB2C26-948C-46BC-B397-D6B207FED5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7620" y="3527142"/>
            <a:ext cx="4370951" cy="245866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3954564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93B6076-F95D-4955-A12E-D8E23432CBAB}"/>
              </a:ext>
            </a:extLst>
          </p:cNvPr>
          <p:cNvSpPr txBox="1"/>
          <p:nvPr/>
        </p:nvSpPr>
        <p:spPr>
          <a:xfrm>
            <a:off x="1889760" y="1469407"/>
            <a:ext cx="804672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96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ay Wildy Personal Use Only" pitchFamily="2" charset="0"/>
              </a:rPr>
              <a:t>TRADYCJE WIELKANOCNE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2626FA22-CCA9-4C71-9F3F-5398F7E104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0131"/>
            <a:ext cx="12192000" cy="686813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685D94B-589E-4AC0-B4CB-B90F58AF27BD}"/>
              </a:ext>
            </a:extLst>
          </p:cNvPr>
          <p:cNvSpPr/>
          <p:nvPr/>
        </p:nvSpPr>
        <p:spPr>
          <a:xfrm>
            <a:off x="3167411" y="2302150"/>
            <a:ext cx="5876693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pl-PL" sz="3200" dirty="0">
                <a:latin typeface="Winter Break" panose="02000500000000000000" pitchFamily="50" charset="0"/>
              </a:rPr>
              <a:t>Lany Poniedzia</a:t>
            </a:r>
            <a:r>
              <a:rPr lang="pl-PL" sz="2800" dirty="0">
                <a:latin typeface="Winter Break" panose="02000500000000000000" pitchFamily="50" charset="0"/>
              </a:rPr>
              <a:t>ł</a:t>
            </a:r>
            <a:r>
              <a:rPr lang="pl-PL" sz="3200" dirty="0">
                <a:latin typeface="Winter Break" panose="02000500000000000000" pitchFamily="50" charset="0"/>
              </a:rPr>
              <a:t>ek nazywano </a:t>
            </a:r>
            <a:r>
              <a:rPr lang="pl-PL" sz="3200" b="1" dirty="0">
                <a:latin typeface="Gabriola" panose="04040605051002020D02" pitchFamily="82" charset="0"/>
              </a:rPr>
              <a:t>Ś</a:t>
            </a:r>
            <a:r>
              <a:rPr lang="pl-PL" sz="3200" dirty="0">
                <a:latin typeface="Winter Break" panose="02000500000000000000" pitchFamily="50" charset="0"/>
              </a:rPr>
              <a:t>mingusem- Dyngusem. Dawniej  tego dnia oprócz oblewania wod</a:t>
            </a:r>
            <a:r>
              <a:rPr lang="pl-PL" sz="2800" b="1" i="1" dirty="0">
                <a:latin typeface="Winter Break" panose="02000500000000000000" pitchFamily="50" charset="0"/>
              </a:rPr>
              <a:t>ą</a:t>
            </a:r>
            <a:r>
              <a:rPr lang="pl-PL" sz="3200" dirty="0">
                <a:latin typeface="Winter Break" panose="02000500000000000000" pitchFamily="50" charset="0"/>
              </a:rPr>
              <a:t> uderzano si</a:t>
            </a:r>
            <a:r>
              <a:rPr lang="pl-PL" sz="3600" b="1" dirty="0">
                <a:latin typeface="Gabriola" panose="04040605051002020D02" pitchFamily="82" charset="0"/>
              </a:rPr>
              <a:t>ę</a:t>
            </a:r>
            <a:r>
              <a:rPr lang="pl-PL" sz="3200" dirty="0">
                <a:latin typeface="Winter Break" panose="02000500000000000000" pitchFamily="50" charset="0"/>
              </a:rPr>
              <a:t> wierzbowymi ga</a:t>
            </a:r>
            <a:r>
              <a:rPr lang="pl-PL" sz="2800" dirty="0">
                <a:latin typeface="Winter Break" panose="02000500000000000000" pitchFamily="50" charset="0"/>
              </a:rPr>
              <a:t>ł</a:t>
            </a:r>
            <a:r>
              <a:rPr lang="pl-PL" sz="3200" b="1" dirty="0">
                <a:latin typeface="Gabriola" panose="04040605051002020D02" pitchFamily="82" charset="0"/>
              </a:rPr>
              <a:t>ą</a:t>
            </a:r>
            <a:r>
              <a:rPr lang="pl-PL" sz="3200" dirty="0">
                <a:latin typeface="Winter Break" panose="02000500000000000000" pitchFamily="50" charset="0"/>
              </a:rPr>
              <a:t>zkami (tzw. </a:t>
            </a:r>
            <a:r>
              <a:rPr lang="pl-PL" sz="3200" b="1" dirty="0">
                <a:latin typeface="Gabriola" panose="04040605051002020D02" pitchFamily="82" charset="0"/>
              </a:rPr>
              <a:t>ś</a:t>
            </a:r>
            <a:r>
              <a:rPr lang="pl-PL" sz="3200" dirty="0">
                <a:latin typeface="Winter Break" panose="02000500000000000000" pitchFamily="50" charset="0"/>
              </a:rPr>
              <a:t>mingus). Aby unikn</a:t>
            </a:r>
            <a:r>
              <a:rPr lang="pl-PL" sz="3200" b="1" dirty="0">
                <a:latin typeface="Gabriola" panose="04040605051002020D02" pitchFamily="82" charset="0"/>
              </a:rPr>
              <a:t>ąć</a:t>
            </a:r>
            <a:r>
              <a:rPr lang="pl-PL" sz="3200" dirty="0">
                <a:latin typeface="Winter Break" panose="02000500000000000000" pitchFamily="50" charset="0"/>
              </a:rPr>
              <a:t> </a:t>
            </a:r>
            <a:r>
              <a:rPr lang="pl-PL" sz="3200" b="1" dirty="0">
                <a:latin typeface="Gabriola" panose="04040605051002020D02" pitchFamily="82" charset="0"/>
              </a:rPr>
              <a:t>ś</a:t>
            </a:r>
            <a:r>
              <a:rPr lang="pl-PL" sz="3200" dirty="0">
                <a:latin typeface="Winter Break" panose="02000500000000000000" pitchFamily="50" charset="0"/>
              </a:rPr>
              <a:t>mingusa, mo</a:t>
            </a:r>
            <a:r>
              <a:rPr lang="pl-PL" sz="3200" b="1" dirty="0">
                <a:latin typeface="Gabriola" panose="04040605051002020D02" pitchFamily="82" charset="0"/>
              </a:rPr>
              <a:t>ż</a:t>
            </a:r>
            <a:r>
              <a:rPr lang="pl-PL" sz="3200" dirty="0">
                <a:latin typeface="Winter Break" panose="02000500000000000000" pitchFamily="50" charset="0"/>
              </a:rPr>
              <a:t>na by</a:t>
            </a:r>
            <a:r>
              <a:rPr lang="pl-PL" sz="2800" dirty="0">
                <a:latin typeface="Winter Break" panose="02000500000000000000" pitchFamily="50" charset="0"/>
              </a:rPr>
              <a:t>ł</a:t>
            </a:r>
            <a:r>
              <a:rPr lang="pl-PL" sz="3200" dirty="0">
                <a:latin typeface="Winter Break" panose="02000500000000000000" pitchFamily="50" charset="0"/>
              </a:rPr>
              <a:t>o wykupi</a:t>
            </a:r>
            <a:r>
              <a:rPr lang="pl-PL" sz="3200" b="1" dirty="0">
                <a:latin typeface="Gabriola" panose="04040605051002020D02" pitchFamily="82" charset="0"/>
              </a:rPr>
              <a:t>ć</a:t>
            </a:r>
            <a:r>
              <a:rPr lang="pl-PL" sz="3200" dirty="0">
                <a:latin typeface="Gabriola" panose="04040605051002020D02" pitchFamily="82" charset="0"/>
              </a:rPr>
              <a:t> </a:t>
            </a:r>
            <a:r>
              <a:rPr lang="pl-PL" sz="3200" dirty="0">
                <a:latin typeface="Winter Break" panose="02000500000000000000" pitchFamily="50" charset="0"/>
              </a:rPr>
              <a:t>si</a:t>
            </a:r>
            <a:r>
              <a:rPr lang="pl-PL" sz="3600" b="1" dirty="0">
                <a:latin typeface="Gabriola" panose="04040605051002020D02" pitchFamily="82" charset="0"/>
              </a:rPr>
              <a:t>ę</a:t>
            </a:r>
            <a:r>
              <a:rPr lang="pl-PL" sz="3200" dirty="0">
                <a:latin typeface="Winter Break" panose="02000500000000000000" pitchFamily="50" charset="0"/>
              </a:rPr>
              <a:t> pisankami lub s</a:t>
            </a:r>
            <a:r>
              <a:rPr lang="pl-PL" sz="2800" dirty="0">
                <a:latin typeface="Winter Break" panose="02000500000000000000" pitchFamily="50" charset="0"/>
              </a:rPr>
              <a:t>ł</a:t>
            </a:r>
            <a:r>
              <a:rPr lang="pl-PL" sz="3200" dirty="0">
                <a:latin typeface="Winter Break" panose="02000500000000000000" pitchFamily="50" charset="0"/>
              </a:rPr>
              <a:t>odyczami. To w</a:t>
            </a:r>
            <a:r>
              <a:rPr lang="pl-PL" sz="2800" dirty="0">
                <a:latin typeface="Winter Break" panose="02000500000000000000" pitchFamily="50" charset="0"/>
              </a:rPr>
              <a:t>ł</a:t>
            </a:r>
            <a:r>
              <a:rPr lang="pl-PL" sz="3200" dirty="0">
                <a:latin typeface="Winter Break" panose="02000500000000000000" pitchFamily="50" charset="0"/>
              </a:rPr>
              <a:t>a</a:t>
            </a:r>
            <a:r>
              <a:rPr lang="pl-PL" sz="3200" b="1" dirty="0">
                <a:latin typeface="Gabriola" panose="04040605051002020D02" pitchFamily="82" charset="0"/>
              </a:rPr>
              <a:t>ś</a:t>
            </a:r>
            <a:r>
              <a:rPr lang="pl-PL" sz="3200" dirty="0">
                <a:latin typeface="Winter Break" panose="02000500000000000000" pitchFamily="50" charset="0"/>
              </a:rPr>
              <a:t>nie jest tzw. dyngus.</a:t>
            </a:r>
            <a:endParaRPr lang="pl-PL" sz="3200" i="1" dirty="0">
              <a:solidFill>
                <a:srgbClr val="1E001E"/>
              </a:solidFill>
              <a:latin typeface="Winter Break" panose="02000500000000000000" pitchFamily="50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01FAE7E-9EAC-45CE-AC80-FD2779AF9CFC}"/>
              </a:ext>
            </a:extLst>
          </p:cNvPr>
          <p:cNvSpPr txBox="1"/>
          <p:nvPr/>
        </p:nvSpPr>
        <p:spPr>
          <a:xfrm>
            <a:off x="2072640" y="828289"/>
            <a:ext cx="804672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96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Winter Break" panose="02000500000000000000" pitchFamily="50" charset="0"/>
              </a:rPr>
              <a:t>L</a:t>
            </a:r>
            <a:r>
              <a:rPr lang="pl-PL" sz="96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ay Wildy Personal Use Only" pitchFamily="2" charset="0"/>
              </a:rPr>
              <a:t>any Ponied</a:t>
            </a:r>
            <a:r>
              <a:rPr lang="pl-PL" sz="96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Winter Break" panose="02000500000000000000" pitchFamily="50" charset="0"/>
              </a:rPr>
              <a:t>z</a:t>
            </a:r>
            <a:r>
              <a:rPr lang="pl-PL" sz="96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ay Wildy Personal Use Only" pitchFamily="2" charset="0"/>
              </a:rPr>
              <a:t>ia</a:t>
            </a:r>
            <a:r>
              <a:rPr lang="pl-PL" sz="96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Winter Break" panose="02000500000000000000" pitchFamily="50" charset="0"/>
              </a:rPr>
              <a:t>ł</a:t>
            </a:r>
            <a:r>
              <a:rPr lang="pl-PL" sz="96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ay Wildy Personal Use Only" pitchFamily="2" charset="0"/>
              </a:rPr>
              <a:t>ek</a:t>
            </a:r>
            <a:endParaRPr lang="pl-PL" sz="9600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y October" pitchFamily="50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D5A1660-9DAD-44B9-BAC5-782A0FD354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6880" y="1799049"/>
            <a:ext cx="2286000" cy="18859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A4E5048-C919-4033-A26A-556522E67E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591220">
            <a:off x="8752619" y="3019507"/>
            <a:ext cx="1575241" cy="129957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96A465B-420D-40D9-9B93-2716277F8D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36163" flipH="1">
            <a:off x="2401513" y="4075930"/>
            <a:ext cx="1130328" cy="93252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9A4A03E-4E56-4B9C-A456-0BDB348A0E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96978" flipH="1">
            <a:off x="5530835" y="347377"/>
            <a:ext cx="1130328" cy="932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4669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93B6076-F95D-4955-A12E-D8E23432CBAB}"/>
              </a:ext>
            </a:extLst>
          </p:cNvPr>
          <p:cNvSpPr txBox="1"/>
          <p:nvPr/>
        </p:nvSpPr>
        <p:spPr>
          <a:xfrm>
            <a:off x="1889760" y="1469407"/>
            <a:ext cx="804672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96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ay Wildy Personal Use Only" pitchFamily="2" charset="0"/>
              </a:rPr>
              <a:t>TRADYCJE WIELKANOCNE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2626FA22-CCA9-4C71-9F3F-5398F7E104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0131"/>
            <a:ext cx="12192000" cy="686813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685D94B-589E-4AC0-B4CB-B90F58AF27BD}"/>
              </a:ext>
            </a:extLst>
          </p:cNvPr>
          <p:cNvSpPr/>
          <p:nvPr/>
        </p:nvSpPr>
        <p:spPr>
          <a:xfrm>
            <a:off x="3802938" y="2069170"/>
            <a:ext cx="5831716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pl-PL" sz="3600" dirty="0">
                <a:solidFill>
                  <a:srgbClr val="1E001E"/>
                </a:solidFill>
                <a:latin typeface="Winter Break" panose="02000500000000000000" pitchFamily="50" charset="0"/>
              </a:rPr>
              <a:t>Wielki Post to czas powstrzymania si</a:t>
            </a:r>
            <a:r>
              <a:rPr lang="pl-PL" sz="3600" dirty="0">
                <a:solidFill>
                  <a:srgbClr val="1E001E"/>
                </a:solidFill>
                <a:latin typeface="Gabriola" panose="04040605051002020D02" pitchFamily="82" charset="0"/>
              </a:rPr>
              <a:t>ę</a:t>
            </a:r>
            <a:r>
              <a:rPr lang="pl-PL" sz="3600" dirty="0">
                <a:solidFill>
                  <a:srgbClr val="1E001E"/>
                </a:solidFill>
                <a:latin typeface="Winter Break" panose="02000500000000000000" pitchFamily="50" charset="0"/>
              </a:rPr>
              <a:t> od spo</a:t>
            </a:r>
            <a:r>
              <a:rPr lang="pl-PL" sz="3600" b="1" dirty="0">
                <a:solidFill>
                  <a:srgbClr val="1E001E"/>
                </a:solidFill>
                <a:latin typeface="Gabriola" panose="04040605051002020D02" pitchFamily="82" charset="0"/>
              </a:rPr>
              <a:t>ż</a:t>
            </a:r>
            <a:r>
              <a:rPr lang="pl-PL" sz="3600" dirty="0">
                <a:solidFill>
                  <a:srgbClr val="1E001E"/>
                </a:solidFill>
                <a:latin typeface="Winter Break" panose="02000500000000000000" pitchFamily="50" charset="0"/>
              </a:rPr>
              <a:t>ywania mi</a:t>
            </a:r>
            <a:r>
              <a:rPr lang="pl-PL" sz="3600" b="1" dirty="0">
                <a:solidFill>
                  <a:srgbClr val="1E001E"/>
                </a:solidFill>
                <a:latin typeface="Gabriola" panose="04040605051002020D02" pitchFamily="82" charset="0"/>
              </a:rPr>
              <a:t>ę</a:t>
            </a:r>
            <a:r>
              <a:rPr lang="pl-PL" sz="3600" dirty="0">
                <a:solidFill>
                  <a:srgbClr val="1E001E"/>
                </a:solidFill>
                <a:latin typeface="Winter Break" panose="02000500000000000000" pitchFamily="50" charset="0"/>
              </a:rPr>
              <a:t>sa, t</a:t>
            </a:r>
            <a:r>
              <a:rPr lang="pl-PL" sz="3200" dirty="0">
                <a:solidFill>
                  <a:srgbClr val="1E001E"/>
                </a:solidFill>
                <a:latin typeface="Winter Break" panose="02000500000000000000" pitchFamily="50" charset="0"/>
              </a:rPr>
              <a:t>ł</a:t>
            </a:r>
            <a:r>
              <a:rPr lang="pl-PL" sz="3600" dirty="0">
                <a:solidFill>
                  <a:srgbClr val="1E001E"/>
                </a:solidFill>
                <a:latin typeface="Winter Break" panose="02000500000000000000" pitchFamily="50" charset="0"/>
              </a:rPr>
              <a:t>ustych i s</a:t>
            </a:r>
            <a:r>
              <a:rPr lang="pl-PL" sz="3200" dirty="0">
                <a:solidFill>
                  <a:srgbClr val="1E001E"/>
                </a:solidFill>
                <a:latin typeface="Winter Break" panose="02000500000000000000" pitchFamily="50" charset="0"/>
              </a:rPr>
              <a:t>ł</a:t>
            </a:r>
            <a:r>
              <a:rPr lang="pl-PL" sz="3600" dirty="0">
                <a:solidFill>
                  <a:srgbClr val="1E001E"/>
                </a:solidFill>
                <a:latin typeface="Winter Break" panose="02000500000000000000" pitchFamily="50" charset="0"/>
              </a:rPr>
              <a:t>odkich potraw oraz alkoholu, a tak</a:t>
            </a:r>
            <a:r>
              <a:rPr lang="pl-PL" sz="3600" b="1" dirty="0">
                <a:solidFill>
                  <a:srgbClr val="1E001E"/>
                </a:solidFill>
                <a:latin typeface="Gabriola" panose="04040605051002020D02" pitchFamily="82" charset="0"/>
              </a:rPr>
              <a:t>ż</a:t>
            </a:r>
            <a:r>
              <a:rPr lang="pl-PL" sz="3600" dirty="0">
                <a:solidFill>
                  <a:srgbClr val="1E001E"/>
                </a:solidFill>
                <a:latin typeface="Winter Break" panose="02000500000000000000" pitchFamily="50" charset="0"/>
              </a:rPr>
              <a:t>e hucznych zabaw i ta</a:t>
            </a:r>
            <a:r>
              <a:rPr lang="pl-PL" sz="3600" b="1" dirty="0">
                <a:solidFill>
                  <a:srgbClr val="1E001E"/>
                </a:solidFill>
                <a:latin typeface="Gabriola" panose="04040605051002020D02" pitchFamily="82" charset="0"/>
              </a:rPr>
              <a:t>ń</a:t>
            </a:r>
            <a:r>
              <a:rPr lang="pl-PL" sz="3600" dirty="0">
                <a:solidFill>
                  <a:srgbClr val="1E001E"/>
                </a:solidFill>
                <a:latin typeface="Winter Break" panose="02000500000000000000" pitchFamily="50" charset="0"/>
              </a:rPr>
              <a:t>ców. </a:t>
            </a:r>
            <a:r>
              <a:rPr lang="pl-PL" sz="3600" b="1" dirty="0">
                <a:solidFill>
                  <a:srgbClr val="1E001E"/>
                </a:solidFill>
                <a:latin typeface="Gabriola" panose="04040605051002020D02" pitchFamily="82" charset="0"/>
              </a:rPr>
              <a:t>J</a:t>
            </a:r>
            <a:r>
              <a:rPr lang="pl-PL" sz="3600" dirty="0">
                <a:solidFill>
                  <a:srgbClr val="1E001E"/>
                </a:solidFill>
                <a:latin typeface="Winter Break" panose="02000500000000000000" pitchFamily="50" charset="0"/>
              </a:rPr>
              <a:t>est to wyrazem spokojnego oczekiwania na nadej</a:t>
            </a:r>
            <a:r>
              <a:rPr lang="pl-PL" sz="3600" b="1" dirty="0">
                <a:solidFill>
                  <a:srgbClr val="1E001E"/>
                </a:solidFill>
                <a:latin typeface="Gabriola" panose="04040605051002020D02" pitchFamily="82" charset="0"/>
              </a:rPr>
              <a:t>ś</a:t>
            </a:r>
            <a:r>
              <a:rPr lang="pl-PL" sz="3600" dirty="0">
                <a:solidFill>
                  <a:srgbClr val="1E001E"/>
                </a:solidFill>
                <a:latin typeface="Winter Break" panose="02000500000000000000" pitchFamily="50" charset="0"/>
              </a:rPr>
              <a:t>cie Wielkanocy. Wielki Post rozpoczyna si</a:t>
            </a:r>
            <a:r>
              <a:rPr lang="pl-PL" sz="4000" b="1" dirty="0">
                <a:solidFill>
                  <a:srgbClr val="1E001E"/>
                </a:solidFill>
                <a:latin typeface="Gabriola" panose="04040605051002020D02" pitchFamily="82" charset="0"/>
              </a:rPr>
              <a:t>ę</a:t>
            </a:r>
            <a:r>
              <a:rPr lang="pl-PL" sz="3600" dirty="0">
                <a:solidFill>
                  <a:srgbClr val="1E001E"/>
                </a:solidFill>
                <a:latin typeface="Winter Break" panose="02000500000000000000" pitchFamily="50" charset="0"/>
              </a:rPr>
              <a:t> w </a:t>
            </a:r>
            <a:r>
              <a:rPr lang="pl-PL" sz="3600" b="1" dirty="0">
                <a:solidFill>
                  <a:srgbClr val="1E001E"/>
                </a:solidFill>
                <a:latin typeface="Gabriola" panose="04040605051002020D02" pitchFamily="82" charset="0"/>
              </a:rPr>
              <a:t>Ś</a:t>
            </a:r>
            <a:r>
              <a:rPr lang="pl-PL" sz="3600" dirty="0">
                <a:solidFill>
                  <a:srgbClr val="1E001E"/>
                </a:solidFill>
                <a:latin typeface="Winter Break" panose="02000500000000000000" pitchFamily="50" charset="0"/>
              </a:rPr>
              <a:t>rod</a:t>
            </a:r>
            <a:r>
              <a:rPr lang="pl-PL" sz="4000" b="1" dirty="0">
                <a:solidFill>
                  <a:srgbClr val="1E001E"/>
                </a:solidFill>
                <a:latin typeface="Gabriola" panose="04040605051002020D02" pitchFamily="82" charset="0"/>
              </a:rPr>
              <a:t>ę</a:t>
            </a:r>
            <a:r>
              <a:rPr lang="pl-PL" sz="3600" dirty="0">
                <a:solidFill>
                  <a:srgbClr val="1E001E"/>
                </a:solidFill>
                <a:latin typeface="Winter Break" panose="02000500000000000000" pitchFamily="50" charset="0"/>
              </a:rPr>
              <a:t> Popielcow</a:t>
            </a:r>
            <a:r>
              <a:rPr lang="pl-PL" sz="3600" b="1" dirty="0">
                <a:solidFill>
                  <a:srgbClr val="1E001E"/>
                </a:solidFill>
                <a:latin typeface="Gabriola" panose="04040605051002020D02" pitchFamily="82" charset="0"/>
              </a:rPr>
              <a:t>ą</a:t>
            </a:r>
            <a:r>
              <a:rPr lang="pl-PL" sz="3600" dirty="0">
                <a:solidFill>
                  <a:srgbClr val="1E001E"/>
                </a:solidFill>
                <a:latin typeface="Winter Break" panose="02000500000000000000" pitchFamily="50" charset="0"/>
              </a:rPr>
              <a:t> i trwa 40 dni.</a:t>
            </a:r>
            <a:endParaRPr lang="pl-PL" sz="3600" i="1" dirty="0">
              <a:solidFill>
                <a:srgbClr val="1E001E"/>
              </a:solidFill>
              <a:latin typeface="Winter Break" panose="02000500000000000000" pitchFamily="50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01FAE7E-9EAC-45CE-AC80-FD2779AF9CFC}"/>
              </a:ext>
            </a:extLst>
          </p:cNvPr>
          <p:cNvSpPr txBox="1"/>
          <p:nvPr/>
        </p:nvSpPr>
        <p:spPr>
          <a:xfrm>
            <a:off x="2072640" y="828289"/>
            <a:ext cx="804672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96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ay Wildy Personal Use Only" pitchFamily="2" charset="0"/>
              </a:rPr>
              <a:t>Wielki Post</a:t>
            </a:r>
            <a:endParaRPr lang="pl-PL" sz="9600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y October" pitchFamily="50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7C8F110-77A0-4AAC-AA75-4C4AAF1F32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5520" y="2546500"/>
            <a:ext cx="1754867" cy="1754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2238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93B6076-F95D-4955-A12E-D8E23432CBAB}"/>
              </a:ext>
            </a:extLst>
          </p:cNvPr>
          <p:cNvSpPr txBox="1"/>
          <p:nvPr/>
        </p:nvSpPr>
        <p:spPr>
          <a:xfrm>
            <a:off x="1889760" y="1469407"/>
            <a:ext cx="804672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96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ay Wildy Personal Use Only" pitchFamily="2" charset="0"/>
              </a:rPr>
              <a:t>TRADYCJE WIELKANOCNE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2626FA22-CCA9-4C71-9F3F-5398F7E104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0131"/>
            <a:ext cx="12192000" cy="686813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065497B-7C29-44D8-9492-227CB3487DF3}"/>
              </a:ext>
            </a:extLst>
          </p:cNvPr>
          <p:cNvSpPr txBox="1"/>
          <p:nvPr/>
        </p:nvSpPr>
        <p:spPr>
          <a:xfrm>
            <a:off x="2072640" y="828289"/>
            <a:ext cx="804672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96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ay Wildy Personal Use Only" pitchFamily="2" charset="0"/>
              </a:rPr>
              <a:t>Nied</a:t>
            </a:r>
            <a:r>
              <a:rPr lang="pl-PL" sz="88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Winter Break" panose="02000500000000000000" pitchFamily="50" charset="0"/>
              </a:rPr>
              <a:t>z</a:t>
            </a:r>
            <a:r>
              <a:rPr lang="pl-PL" sz="96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ay Wildy Personal Use Only" pitchFamily="2" charset="0"/>
              </a:rPr>
              <a:t>iela palmowa</a:t>
            </a:r>
            <a:endParaRPr lang="pl-PL" sz="9600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y October" pitchFamily="50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28A275F-2A21-47B5-8CA8-16A888A2024C}"/>
              </a:ext>
            </a:extLst>
          </p:cNvPr>
          <p:cNvSpPr/>
          <p:nvPr/>
        </p:nvSpPr>
        <p:spPr>
          <a:xfrm>
            <a:off x="2805833" y="1995234"/>
            <a:ext cx="7009285" cy="2923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pl-PL" sz="4400" dirty="0">
                <a:solidFill>
                  <a:srgbClr val="1E001E"/>
                </a:solidFill>
                <a:latin typeface="Winter Break" panose="02000500000000000000" pitchFamily="50" charset="0"/>
              </a:rPr>
              <a:t>Niedziela palmowa rozpoczyna Wielki Tydzie</a:t>
            </a:r>
            <a:r>
              <a:rPr lang="pl-PL" sz="4400" b="1" dirty="0">
                <a:solidFill>
                  <a:srgbClr val="1E001E"/>
                </a:solidFill>
                <a:latin typeface="Gabriola" panose="04040605051002020D02" pitchFamily="82" charset="0"/>
              </a:rPr>
              <a:t>ń</a:t>
            </a:r>
            <a:r>
              <a:rPr lang="pl-PL" sz="4400" i="1" dirty="0">
                <a:solidFill>
                  <a:srgbClr val="1E001E"/>
                </a:solidFill>
                <a:latin typeface="Winter Break" panose="02000500000000000000" pitchFamily="50" charset="0"/>
              </a:rPr>
              <a:t>. </a:t>
            </a:r>
            <a:r>
              <a:rPr lang="pl-PL" sz="4400" dirty="0">
                <a:solidFill>
                  <a:srgbClr val="1E001E"/>
                </a:solidFill>
                <a:latin typeface="Winter Break" panose="02000500000000000000" pitchFamily="50" charset="0"/>
              </a:rPr>
              <a:t>Tego dnia </a:t>
            </a:r>
            <a:r>
              <a:rPr lang="pl-PL" sz="4400" b="1" dirty="0">
                <a:solidFill>
                  <a:srgbClr val="1E001E"/>
                </a:solidFill>
                <a:latin typeface="Gabriola" panose="04040605051002020D02" pitchFamily="82" charset="0"/>
              </a:rPr>
              <a:t>ś</a:t>
            </a:r>
            <a:r>
              <a:rPr lang="pl-PL" sz="4400" dirty="0">
                <a:solidFill>
                  <a:srgbClr val="1E001E"/>
                </a:solidFill>
                <a:latin typeface="Winter Break" panose="02000500000000000000" pitchFamily="50" charset="0"/>
              </a:rPr>
              <a:t>wi</a:t>
            </a:r>
            <a:r>
              <a:rPr lang="pl-PL" sz="4800" dirty="0">
                <a:solidFill>
                  <a:srgbClr val="1E001E"/>
                </a:solidFill>
                <a:latin typeface="Gabriola" panose="04040605051002020D02" pitchFamily="82" charset="0"/>
              </a:rPr>
              <a:t>ę</a:t>
            </a:r>
            <a:r>
              <a:rPr lang="pl-PL" sz="4400" dirty="0">
                <a:solidFill>
                  <a:srgbClr val="1E001E"/>
                </a:solidFill>
                <a:latin typeface="Winter Break" panose="02000500000000000000" pitchFamily="50" charset="0"/>
              </a:rPr>
              <a:t>ci si</a:t>
            </a:r>
            <a:r>
              <a:rPr lang="pl-PL" sz="4800" dirty="0">
                <a:solidFill>
                  <a:srgbClr val="1E001E"/>
                </a:solidFill>
                <a:latin typeface="Gabriola" panose="04040605051002020D02" pitchFamily="82" charset="0"/>
              </a:rPr>
              <a:t>ę</a:t>
            </a:r>
            <a:r>
              <a:rPr lang="pl-PL" sz="4400" dirty="0">
                <a:solidFill>
                  <a:srgbClr val="1E001E"/>
                </a:solidFill>
                <a:latin typeface="Winter Break" panose="02000500000000000000" pitchFamily="50" charset="0"/>
              </a:rPr>
              <a:t> palmy. Zwyczaj ten upami</a:t>
            </a:r>
            <a:r>
              <a:rPr lang="pl-PL" sz="4800" dirty="0">
                <a:solidFill>
                  <a:srgbClr val="1E001E"/>
                </a:solidFill>
                <a:latin typeface="Gabriola" panose="04040605051002020D02" pitchFamily="82" charset="0"/>
              </a:rPr>
              <a:t>ę</a:t>
            </a:r>
            <a:r>
              <a:rPr lang="pl-PL" sz="4400" dirty="0">
                <a:solidFill>
                  <a:srgbClr val="1E001E"/>
                </a:solidFill>
                <a:latin typeface="Winter Break" panose="02000500000000000000" pitchFamily="50" charset="0"/>
              </a:rPr>
              <a:t>tnia uroczysty wjazd </a:t>
            </a:r>
            <a:r>
              <a:rPr lang="pl-PL" sz="4400" b="1" dirty="0">
                <a:solidFill>
                  <a:srgbClr val="1E001E"/>
                </a:solidFill>
                <a:latin typeface="Gabriola" panose="04040605051002020D02" pitchFamily="82" charset="0"/>
              </a:rPr>
              <a:t>J</a:t>
            </a:r>
            <a:r>
              <a:rPr lang="pl-PL" sz="4400" dirty="0">
                <a:solidFill>
                  <a:srgbClr val="1E001E"/>
                </a:solidFill>
                <a:latin typeface="Winter Break" panose="02000500000000000000" pitchFamily="50" charset="0"/>
              </a:rPr>
              <a:t>ezusa do </a:t>
            </a:r>
            <a:r>
              <a:rPr lang="pl-PL" sz="4400" b="1" dirty="0">
                <a:solidFill>
                  <a:srgbClr val="1E001E"/>
                </a:solidFill>
                <a:latin typeface="Gabriola" panose="04040605051002020D02" pitchFamily="82" charset="0"/>
              </a:rPr>
              <a:t>J</a:t>
            </a:r>
            <a:r>
              <a:rPr lang="pl-PL" sz="4400" dirty="0">
                <a:solidFill>
                  <a:srgbClr val="1E001E"/>
                </a:solidFill>
                <a:latin typeface="Winter Break" panose="02000500000000000000" pitchFamily="50" charset="0"/>
              </a:rPr>
              <a:t>erozolimy. </a:t>
            </a:r>
            <a:endParaRPr lang="pl-PL" sz="4400" i="1" dirty="0">
              <a:solidFill>
                <a:srgbClr val="1E001E"/>
              </a:solidFill>
              <a:latin typeface="Winter Break" panose="02000500000000000000" pitchFamily="50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BCA1243-0026-4D33-8978-AE9D235D47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3589" y="4415868"/>
            <a:ext cx="3191614" cy="2442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3277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93B6076-F95D-4955-A12E-D8E23432CBAB}"/>
              </a:ext>
            </a:extLst>
          </p:cNvPr>
          <p:cNvSpPr txBox="1"/>
          <p:nvPr/>
        </p:nvSpPr>
        <p:spPr>
          <a:xfrm>
            <a:off x="1889760" y="1469407"/>
            <a:ext cx="804672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96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ay Wildy Personal Use Only" pitchFamily="2" charset="0"/>
              </a:rPr>
              <a:t>TRADYCJE WIELKANOCNE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2626FA22-CCA9-4C71-9F3F-5398F7E104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0131"/>
            <a:ext cx="12192000" cy="686813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685D94B-589E-4AC0-B4CB-B90F58AF27BD}"/>
              </a:ext>
            </a:extLst>
          </p:cNvPr>
          <p:cNvSpPr/>
          <p:nvPr/>
        </p:nvSpPr>
        <p:spPr>
          <a:xfrm>
            <a:off x="3048000" y="2479857"/>
            <a:ext cx="6096000" cy="2985433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pl-PL" sz="3600" dirty="0">
                <a:solidFill>
                  <a:srgbClr val="1E001E"/>
                </a:solidFill>
                <a:latin typeface="Winter Break" panose="02000500000000000000" pitchFamily="50" charset="0"/>
              </a:rPr>
              <a:t>Palmy mog</a:t>
            </a:r>
            <a:r>
              <a:rPr lang="pl-PL" sz="3600" b="1" dirty="0">
                <a:solidFill>
                  <a:srgbClr val="1E001E"/>
                </a:solidFill>
                <a:latin typeface="Gabriola" panose="04040605051002020D02" pitchFamily="82" charset="0"/>
              </a:rPr>
              <a:t>ą</a:t>
            </a:r>
            <a:r>
              <a:rPr lang="pl-PL" sz="3600" dirty="0">
                <a:solidFill>
                  <a:srgbClr val="1E001E"/>
                </a:solidFill>
                <a:latin typeface="Winter Break" panose="02000500000000000000" pitchFamily="50" charset="0"/>
              </a:rPr>
              <a:t> by</a:t>
            </a:r>
            <a:r>
              <a:rPr lang="pl-PL" sz="3600" b="1" dirty="0">
                <a:solidFill>
                  <a:srgbClr val="1E001E"/>
                </a:solidFill>
                <a:latin typeface="Gabriola" panose="04040605051002020D02" pitchFamily="82" charset="0"/>
              </a:rPr>
              <a:t>ć</a:t>
            </a:r>
            <a:r>
              <a:rPr lang="pl-PL" sz="3600" dirty="0">
                <a:solidFill>
                  <a:srgbClr val="1E001E"/>
                </a:solidFill>
                <a:latin typeface="Winter Break" panose="02000500000000000000" pitchFamily="50" charset="0"/>
              </a:rPr>
              <a:t> przystrojone baziami, bibu</a:t>
            </a:r>
            <a:r>
              <a:rPr lang="pl-PL" sz="3200" dirty="0">
                <a:solidFill>
                  <a:srgbClr val="1E001E"/>
                </a:solidFill>
                <a:latin typeface="Winter Break" panose="02000500000000000000" pitchFamily="50" charset="0"/>
              </a:rPr>
              <a:t>ł</a:t>
            </a:r>
            <a:r>
              <a:rPr lang="pl-PL" sz="3600" dirty="0">
                <a:solidFill>
                  <a:srgbClr val="1E001E"/>
                </a:solidFill>
                <a:latin typeface="Winter Break" panose="02000500000000000000" pitchFamily="50" charset="0"/>
              </a:rPr>
              <a:t>kowymi kwiatami, mchem. Nale</a:t>
            </a:r>
            <a:r>
              <a:rPr lang="pl-PL" sz="3600" b="1" dirty="0">
                <a:solidFill>
                  <a:srgbClr val="1E001E"/>
                </a:solidFill>
                <a:latin typeface="Gabriola" panose="04040605051002020D02" pitchFamily="82" charset="0"/>
              </a:rPr>
              <a:t>ż</a:t>
            </a:r>
            <a:r>
              <a:rPr lang="pl-PL" sz="3600" dirty="0">
                <a:solidFill>
                  <a:srgbClr val="1E001E"/>
                </a:solidFill>
                <a:latin typeface="Winter Break" panose="02000500000000000000" pitchFamily="50" charset="0"/>
              </a:rPr>
              <a:t>y pami</a:t>
            </a:r>
            <a:r>
              <a:rPr lang="pl-PL" sz="4000" dirty="0">
                <a:solidFill>
                  <a:srgbClr val="1E001E"/>
                </a:solidFill>
                <a:latin typeface="Gabriola" panose="04040605051002020D02" pitchFamily="82" charset="0"/>
              </a:rPr>
              <a:t>ę</a:t>
            </a:r>
            <a:r>
              <a:rPr lang="pl-PL" sz="3600" dirty="0">
                <a:solidFill>
                  <a:srgbClr val="1E001E"/>
                </a:solidFill>
                <a:latin typeface="Winter Break" panose="02000500000000000000" pitchFamily="50" charset="0"/>
              </a:rPr>
              <a:t>ta</a:t>
            </a:r>
            <a:r>
              <a:rPr lang="pl-PL" sz="3600" b="1" dirty="0">
                <a:solidFill>
                  <a:srgbClr val="1E001E"/>
                </a:solidFill>
                <a:latin typeface="Gabriola" panose="04040605051002020D02" pitchFamily="82" charset="0"/>
              </a:rPr>
              <a:t>ć</a:t>
            </a:r>
            <a:r>
              <a:rPr lang="pl-PL" sz="3600" dirty="0">
                <a:solidFill>
                  <a:srgbClr val="1E001E"/>
                </a:solidFill>
                <a:latin typeface="Winter Break" panose="02000500000000000000" pitchFamily="50" charset="0"/>
              </a:rPr>
              <a:t> o tym, </a:t>
            </a:r>
            <a:r>
              <a:rPr lang="pl-PL" sz="3600" b="1" dirty="0">
                <a:solidFill>
                  <a:srgbClr val="1E001E"/>
                </a:solidFill>
                <a:latin typeface="Gabriola" panose="04040605051002020D02" pitchFamily="82" charset="0"/>
              </a:rPr>
              <a:t>ż</a:t>
            </a:r>
            <a:r>
              <a:rPr lang="pl-PL" sz="3600" dirty="0">
                <a:solidFill>
                  <a:srgbClr val="1E001E"/>
                </a:solidFill>
                <a:latin typeface="Winter Break" panose="02000500000000000000" pitchFamily="50" charset="0"/>
              </a:rPr>
              <a:t>e do jej wykonania nie wolno u</a:t>
            </a:r>
            <a:r>
              <a:rPr lang="pl-PL" sz="3600" b="1" dirty="0">
                <a:solidFill>
                  <a:srgbClr val="1E001E"/>
                </a:solidFill>
                <a:latin typeface="Gabriola" panose="04040605051002020D02" pitchFamily="82" charset="0"/>
              </a:rPr>
              <a:t>ż</a:t>
            </a:r>
            <a:r>
              <a:rPr lang="pl-PL" sz="3600" dirty="0">
                <a:solidFill>
                  <a:srgbClr val="1E001E"/>
                </a:solidFill>
                <a:latin typeface="Winter Break" panose="02000500000000000000" pitchFamily="50" charset="0"/>
              </a:rPr>
              <a:t>ywa</a:t>
            </a:r>
            <a:r>
              <a:rPr lang="pl-PL" sz="3600" b="1" dirty="0">
                <a:solidFill>
                  <a:srgbClr val="1E001E"/>
                </a:solidFill>
                <a:latin typeface="Gabriola" panose="04040605051002020D02" pitchFamily="82" charset="0"/>
              </a:rPr>
              <a:t>ć</a:t>
            </a:r>
            <a:r>
              <a:rPr lang="pl-PL" sz="3600" dirty="0">
                <a:solidFill>
                  <a:srgbClr val="1E001E"/>
                </a:solidFill>
                <a:latin typeface="Winter Break" panose="02000500000000000000" pitchFamily="50" charset="0"/>
              </a:rPr>
              <a:t> metalowych elementów. Po</a:t>
            </a:r>
            <a:r>
              <a:rPr lang="pl-PL" sz="3600" b="1" dirty="0">
                <a:solidFill>
                  <a:srgbClr val="1E001E"/>
                </a:solidFill>
                <a:latin typeface="Gabriola" panose="04040605051002020D02" pitchFamily="82" charset="0"/>
              </a:rPr>
              <a:t>ś</a:t>
            </a:r>
            <a:r>
              <a:rPr lang="pl-PL" sz="3600" dirty="0">
                <a:solidFill>
                  <a:srgbClr val="1E001E"/>
                </a:solidFill>
                <a:latin typeface="Winter Break" panose="02000500000000000000" pitchFamily="50" charset="0"/>
              </a:rPr>
              <a:t>wi</a:t>
            </a:r>
            <a:r>
              <a:rPr lang="pl-PL" sz="4000" dirty="0">
                <a:solidFill>
                  <a:srgbClr val="1E001E"/>
                </a:solidFill>
                <a:latin typeface="Gabriola" panose="04040605051002020D02" pitchFamily="82" charset="0"/>
              </a:rPr>
              <a:t>ę</a:t>
            </a:r>
            <a:r>
              <a:rPr lang="pl-PL" sz="3600" dirty="0">
                <a:solidFill>
                  <a:srgbClr val="1E001E"/>
                </a:solidFill>
                <a:latin typeface="Winter Break" panose="02000500000000000000" pitchFamily="50" charset="0"/>
              </a:rPr>
              <a:t>cona palma ma uchroni</a:t>
            </a:r>
            <a:r>
              <a:rPr lang="pl-PL" sz="3600" b="1" dirty="0">
                <a:solidFill>
                  <a:srgbClr val="1E001E"/>
                </a:solidFill>
                <a:latin typeface="Gabriola" panose="04040605051002020D02" pitchFamily="82" charset="0"/>
              </a:rPr>
              <a:t>ć</a:t>
            </a:r>
            <a:r>
              <a:rPr lang="pl-PL" sz="3600" dirty="0">
                <a:solidFill>
                  <a:srgbClr val="1E001E"/>
                </a:solidFill>
                <a:latin typeface="Winter Break" panose="02000500000000000000" pitchFamily="50" charset="0"/>
              </a:rPr>
              <a:t> dom przed chorobami i g</a:t>
            </a:r>
            <a:r>
              <a:rPr lang="pl-PL" sz="3200" dirty="0">
                <a:solidFill>
                  <a:srgbClr val="1E001E"/>
                </a:solidFill>
                <a:latin typeface="Winter Break" panose="02000500000000000000" pitchFamily="50" charset="0"/>
              </a:rPr>
              <a:t>ł</a:t>
            </a:r>
            <a:r>
              <a:rPr lang="pl-PL" sz="3600" dirty="0">
                <a:solidFill>
                  <a:srgbClr val="1E001E"/>
                </a:solidFill>
                <a:latin typeface="Winter Break" panose="02000500000000000000" pitchFamily="50" charset="0"/>
              </a:rPr>
              <a:t>odem.</a:t>
            </a:r>
            <a:endParaRPr lang="pl-PL" sz="3600" i="1" dirty="0">
              <a:solidFill>
                <a:srgbClr val="1E001E"/>
              </a:solidFill>
              <a:latin typeface="Winter Break" panose="02000500000000000000" pitchFamily="50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01FAE7E-9EAC-45CE-AC80-FD2779AF9CFC}"/>
              </a:ext>
            </a:extLst>
          </p:cNvPr>
          <p:cNvSpPr txBox="1"/>
          <p:nvPr/>
        </p:nvSpPr>
        <p:spPr>
          <a:xfrm>
            <a:off x="2072640" y="828289"/>
            <a:ext cx="804672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96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ay Wildy Personal Use Only" pitchFamily="2" charset="0"/>
              </a:rPr>
              <a:t>Nied</a:t>
            </a:r>
            <a:r>
              <a:rPr lang="pl-PL" sz="88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Winter Break" panose="02000500000000000000" pitchFamily="50" charset="0"/>
              </a:rPr>
              <a:t>z</a:t>
            </a:r>
            <a:r>
              <a:rPr lang="pl-PL" sz="96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ay Wildy Personal Use Only" pitchFamily="2" charset="0"/>
              </a:rPr>
              <a:t>iela palmowa</a:t>
            </a:r>
            <a:endParaRPr lang="pl-PL" sz="9600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y October" pitchFamily="50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3D05A4A-2B92-453F-87F7-9CCC0CE7B5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6736" y="2981967"/>
            <a:ext cx="3056767" cy="3876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4562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93B6076-F95D-4955-A12E-D8E23432CBAB}"/>
              </a:ext>
            </a:extLst>
          </p:cNvPr>
          <p:cNvSpPr txBox="1"/>
          <p:nvPr/>
        </p:nvSpPr>
        <p:spPr>
          <a:xfrm>
            <a:off x="1889760" y="1469407"/>
            <a:ext cx="804672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96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ay Wildy Personal Use Only" pitchFamily="2" charset="0"/>
              </a:rPr>
              <a:t>TRADYCJE WIELKANOCNE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2626FA22-CCA9-4C71-9F3F-5398F7E104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268" y="-221146"/>
            <a:ext cx="12192000" cy="686813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0AEC8AD-79B2-46B7-9B90-0E1D6A1D2D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0898" y="1499812"/>
            <a:ext cx="7486954" cy="420843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7C3797D-A5A1-45EB-9215-BD06624B4E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238" y="-347730"/>
            <a:ext cx="2952750" cy="29527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027B000-D6C7-43AD-A8F6-0A41818ECA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42304">
            <a:off x="8766653" y="-70259"/>
            <a:ext cx="2952750" cy="295275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E1A7BE7-2F57-47C1-BAD5-A5593D2716EB}"/>
              </a:ext>
            </a:extLst>
          </p:cNvPr>
          <p:cNvSpPr txBox="1"/>
          <p:nvPr/>
        </p:nvSpPr>
        <p:spPr>
          <a:xfrm>
            <a:off x="2334148" y="343815"/>
            <a:ext cx="749916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96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ay Wildy Personal Use Only" pitchFamily="2" charset="0"/>
              </a:rPr>
              <a:t>Palmy</a:t>
            </a:r>
            <a:endParaRPr lang="pl-PL" sz="9600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y October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34539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93B6076-F95D-4955-A12E-D8E23432CBAB}"/>
              </a:ext>
            </a:extLst>
          </p:cNvPr>
          <p:cNvSpPr txBox="1"/>
          <p:nvPr/>
        </p:nvSpPr>
        <p:spPr>
          <a:xfrm>
            <a:off x="1889760" y="1469407"/>
            <a:ext cx="804672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96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ay Wildy Personal Use Only" pitchFamily="2" charset="0"/>
              </a:rPr>
              <a:t>TRADYCJE WIELKANOCNE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2626FA22-CCA9-4C71-9F3F-5398F7E104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0131"/>
            <a:ext cx="12192000" cy="686813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2A77730-0FAE-4C2C-8D91-5A3C2EF293A7}"/>
              </a:ext>
            </a:extLst>
          </p:cNvPr>
          <p:cNvSpPr txBox="1"/>
          <p:nvPr/>
        </p:nvSpPr>
        <p:spPr>
          <a:xfrm>
            <a:off x="3145929" y="1469407"/>
            <a:ext cx="607859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6600" dirty="0">
                <a:latin typeface="Winter Break" panose="02000500000000000000" pitchFamily="50" charset="0"/>
              </a:rPr>
              <a:t>  </a:t>
            </a:r>
            <a:endParaRPr lang="pl-PL" sz="11500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tay Wildy Personal Use Only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86EE18B-81D4-429E-9FA0-40CA1C0C21E4}"/>
              </a:ext>
            </a:extLst>
          </p:cNvPr>
          <p:cNvSpPr txBox="1"/>
          <p:nvPr/>
        </p:nvSpPr>
        <p:spPr>
          <a:xfrm>
            <a:off x="2346415" y="635168"/>
            <a:ext cx="749916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60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Winter Break" panose="02000500000000000000" pitchFamily="50" charset="0"/>
              </a:rPr>
              <a:t>Świ</a:t>
            </a:r>
            <a:r>
              <a:rPr lang="pl-PL" sz="54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Winter Break" panose="02000500000000000000" pitchFamily="50" charset="0"/>
              </a:rPr>
              <a:t>ą</a:t>
            </a:r>
            <a:r>
              <a:rPr lang="pl-PL" sz="60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Winter Break" panose="02000500000000000000" pitchFamily="50" charset="0"/>
              </a:rPr>
              <a:t>tec</a:t>
            </a:r>
            <a:r>
              <a:rPr lang="pl-PL" sz="54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Winter Break" panose="02000500000000000000" pitchFamily="50" charset="0"/>
                <a:ea typeface="Cambria Math" panose="02040503050406030204" pitchFamily="18" charset="0"/>
              </a:rPr>
              <a:t>z</a:t>
            </a:r>
            <a:r>
              <a:rPr lang="pl-PL" sz="60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Winter Break" panose="02000500000000000000" pitchFamily="50" charset="0"/>
              </a:rPr>
              <a:t>ne por</a:t>
            </a:r>
            <a:r>
              <a:rPr lang="pl-PL" sz="54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Winter Break" panose="02000500000000000000" pitchFamily="50" charset="0"/>
                <a:ea typeface="Cambria Math" panose="02040503050406030204" pitchFamily="18" charset="0"/>
              </a:rPr>
              <a:t>z</a:t>
            </a:r>
            <a:r>
              <a:rPr lang="pl-PL" sz="54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Winter Break" panose="02000500000000000000" pitchFamily="50" charset="0"/>
              </a:rPr>
              <a:t>ą</a:t>
            </a:r>
            <a:r>
              <a:rPr lang="pl-PL" sz="60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Winter Break" panose="02000500000000000000" pitchFamily="50" charset="0"/>
              </a:rPr>
              <a:t>dki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B41CE4A-A79B-4FB5-A2BA-AC36E0D357E7}"/>
              </a:ext>
            </a:extLst>
          </p:cNvPr>
          <p:cNvSpPr/>
          <p:nvPr/>
        </p:nvSpPr>
        <p:spPr>
          <a:xfrm>
            <a:off x="4927950" y="1730784"/>
            <a:ext cx="4425035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pl-PL" sz="3600" dirty="0">
                <a:solidFill>
                  <a:srgbClr val="1E001E"/>
                </a:solidFill>
                <a:latin typeface="Winter Break" panose="02000500000000000000" pitchFamily="50" charset="0"/>
              </a:rPr>
              <a:t>Przed Wielkanoc</a:t>
            </a:r>
            <a:r>
              <a:rPr lang="pl-PL" sz="4000" dirty="0">
                <a:solidFill>
                  <a:srgbClr val="1E001E"/>
                </a:solidFill>
                <a:latin typeface="Gabriola" panose="04040605051002020D02" pitchFamily="82" charset="0"/>
              </a:rPr>
              <a:t>ą</a:t>
            </a:r>
            <a:r>
              <a:rPr lang="pl-PL" sz="3600" dirty="0">
                <a:solidFill>
                  <a:srgbClr val="1E001E"/>
                </a:solidFill>
                <a:latin typeface="Winter Break" panose="02000500000000000000" pitchFamily="50" charset="0"/>
              </a:rPr>
              <a:t> robimy porz</a:t>
            </a:r>
            <a:r>
              <a:rPr lang="pl-PL" sz="4000" b="1" dirty="0">
                <a:solidFill>
                  <a:srgbClr val="1E001E"/>
                </a:solidFill>
                <a:latin typeface="Gabriola" panose="04040605051002020D02" pitchFamily="82" charset="0"/>
              </a:rPr>
              <a:t>ą</a:t>
            </a:r>
            <a:r>
              <a:rPr lang="pl-PL" sz="3600" dirty="0">
                <a:solidFill>
                  <a:srgbClr val="1E001E"/>
                </a:solidFill>
                <a:latin typeface="Winter Break" panose="02000500000000000000" pitchFamily="50" charset="0"/>
              </a:rPr>
              <a:t>dki nie tylko po to, aby dom l</a:t>
            </a:r>
            <a:r>
              <a:rPr lang="pl-PL" sz="3600" b="1" dirty="0">
                <a:solidFill>
                  <a:srgbClr val="1E001E"/>
                </a:solidFill>
                <a:latin typeface="Gabriola" panose="04040605051002020D02" pitchFamily="82" charset="0"/>
              </a:rPr>
              <a:t>ś</a:t>
            </a:r>
            <a:r>
              <a:rPr lang="pl-PL" sz="3600" dirty="0">
                <a:solidFill>
                  <a:srgbClr val="1E001E"/>
                </a:solidFill>
                <a:latin typeface="Winter Break" panose="02000500000000000000" pitchFamily="50" charset="0"/>
              </a:rPr>
              <a:t>ni</a:t>
            </a:r>
            <a:r>
              <a:rPr lang="pl-PL" sz="3200" dirty="0">
                <a:solidFill>
                  <a:srgbClr val="1E001E"/>
                </a:solidFill>
                <a:latin typeface="Winter Break" panose="02000500000000000000" pitchFamily="50" charset="0"/>
              </a:rPr>
              <a:t>ł </a:t>
            </a:r>
            <a:r>
              <a:rPr lang="pl-PL" sz="3600" dirty="0">
                <a:solidFill>
                  <a:srgbClr val="1E001E"/>
                </a:solidFill>
                <a:latin typeface="Winter Break" panose="02000500000000000000" pitchFamily="50" charset="0"/>
              </a:rPr>
              <a:t>czysto</a:t>
            </a:r>
            <a:r>
              <a:rPr lang="pl-PL" sz="3600" b="1" dirty="0">
                <a:solidFill>
                  <a:srgbClr val="1E001E"/>
                </a:solidFill>
                <a:latin typeface="Gabriola" panose="04040605051002020D02" pitchFamily="82" charset="0"/>
              </a:rPr>
              <a:t>ś</a:t>
            </a:r>
            <a:r>
              <a:rPr lang="pl-PL" sz="3600" dirty="0">
                <a:solidFill>
                  <a:srgbClr val="1E001E"/>
                </a:solidFill>
                <a:latin typeface="Winter Break" panose="02000500000000000000" pitchFamily="50" charset="0"/>
              </a:rPr>
              <a:t>ci</a:t>
            </a:r>
            <a:r>
              <a:rPr lang="pl-PL" sz="3600" b="1" dirty="0">
                <a:solidFill>
                  <a:srgbClr val="1E001E"/>
                </a:solidFill>
                <a:latin typeface="Gabriola" panose="04040605051002020D02" pitchFamily="82" charset="0"/>
              </a:rPr>
              <a:t>ą</a:t>
            </a:r>
            <a:r>
              <a:rPr lang="pl-PL" sz="4000" b="1" dirty="0">
                <a:solidFill>
                  <a:srgbClr val="1E001E"/>
                </a:solidFill>
                <a:latin typeface="Gabriola" panose="04040605051002020D02" pitchFamily="82" charset="0"/>
              </a:rPr>
              <a:t>. </a:t>
            </a:r>
            <a:r>
              <a:rPr lang="pl-PL" sz="3600" dirty="0">
                <a:solidFill>
                  <a:srgbClr val="1E001E"/>
                </a:solidFill>
                <a:latin typeface="Winter Break" panose="02000500000000000000" pitchFamily="50" charset="0"/>
              </a:rPr>
              <a:t>Sprz</a:t>
            </a:r>
            <a:r>
              <a:rPr lang="pl-PL" sz="3600" b="1" dirty="0">
                <a:solidFill>
                  <a:srgbClr val="1E001E"/>
                </a:solidFill>
                <a:latin typeface="Gabriola" panose="04040605051002020D02" pitchFamily="82" charset="0"/>
              </a:rPr>
              <a:t>ą</a:t>
            </a:r>
            <a:r>
              <a:rPr lang="pl-PL" sz="3600" dirty="0">
                <a:solidFill>
                  <a:srgbClr val="1E001E"/>
                </a:solidFill>
                <a:latin typeface="Winter Break" panose="02000500000000000000" pitchFamily="50" charset="0"/>
              </a:rPr>
              <a:t>tanie ma równie</a:t>
            </a:r>
            <a:r>
              <a:rPr lang="pl-PL" sz="3600" b="1" dirty="0">
                <a:solidFill>
                  <a:srgbClr val="1E001E"/>
                </a:solidFill>
                <a:latin typeface="Gabriola" panose="04040605051002020D02" pitchFamily="82" charset="0"/>
              </a:rPr>
              <a:t>ż</a:t>
            </a:r>
            <a:r>
              <a:rPr lang="pl-PL" sz="3600" dirty="0">
                <a:solidFill>
                  <a:srgbClr val="1E001E"/>
                </a:solidFill>
                <a:latin typeface="Winter Break" panose="02000500000000000000" pitchFamily="50" charset="0"/>
              </a:rPr>
              <a:t> charakter symboliczny – wymiatamy z mieszkania zim</a:t>
            </a:r>
            <a:r>
              <a:rPr lang="pl-PL" sz="3600" b="1" dirty="0">
                <a:solidFill>
                  <a:srgbClr val="1E001E"/>
                </a:solidFill>
                <a:latin typeface="Gabriola" panose="04040605051002020D02" pitchFamily="82" charset="0"/>
              </a:rPr>
              <a:t>ę</a:t>
            </a:r>
            <a:r>
              <a:rPr lang="pl-PL" sz="3600" dirty="0">
                <a:solidFill>
                  <a:srgbClr val="1E001E"/>
                </a:solidFill>
                <a:latin typeface="Winter Break" panose="02000500000000000000" pitchFamily="50" charset="0"/>
              </a:rPr>
              <a:t>, aby wraz z ni</a:t>
            </a:r>
            <a:r>
              <a:rPr lang="pl-PL" sz="3600" b="1" dirty="0">
                <a:solidFill>
                  <a:srgbClr val="1E001E"/>
                </a:solidFill>
                <a:latin typeface="Gabriola" panose="04040605051002020D02" pitchFamily="82" charset="0"/>
              </a:rPr>
              <a:t>ą</a:t>
            </a:r>
            <a:r>
              <a:rPr lang="pl-PL" sz="3600" dirty="0">
                <a:solidFill>
                  <a:srgbClr val="1E001E"/>
                </a:solidFill>
                <a:latin typeface="Winter Break" panose="02000500000000000000" pitchFamily="50" charset="0"/>
              </a:rPr>
              <a:t> odesz</a:t>
            </a:r>
            <a:r>
              <a:rPr lang="pl-PL" sz="3200" dirty="0">
                <a:solidFill>
                  <a:srgbClr val="1E001E"/>
                </a:solidFill>
                <a:latin typeface="Winter Break" panose="02000500000000000000" pitchFamily="50" charset="0"/>
              </a:rPr>
              <a:t>ł</a:t>
            </a:r>
            <a:r>
              <a:rPr lang="pl-PL" sz="3600" dirty="0">
                <a:solidFill>
                  <a:srgbClr val="1E001E"/>
                </a:solidFill>
                <a:latin typeface="Winter Break" panose="02000500000000000000" pitchFamily="50" charset="0"/>
              </a:rPr>
              <a:t>o wszelkie z</a:t>
            </a:r>
            <a:r>
              <a:rPr lang="pl-PL" sz="3200" dirty="0">
                <a:solidFill>
                  <a:srgbClr val="1E001E"/>
                </a:solidFill>
                <a:latin typeface="Winter Break" panose="02000500000000000000" pitchFamily="50" charset="0"/>
              </a:rPr>
              <a:t>ł</a:t>
            </a:r>
            <a:r>
              <a:rPr lang="pl-PL" sz="3600" dirty="0">
                <a:solidFill>
                  <a:srgbClr val="1E001E"/>
                </a:solidFill>
                <a:latin typeface="Winter Break" panose="02000500000000000000" pitchFamily="50" charset="0"/>
              </a:rPr>
              <a:t>o i choroby.</a:t>
            </a:r>
            <a:endParaRPr lang="pl-PL" sz="3600" i="1" dirty="0">
              <a:solidFill>
                <a:srgbClr val="1E001E"/>
              </a:solidFill>
              <a:latin typeface="Winter Break" panose="02000500000000000000" pitchFamily="50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224C41E-D95D-4C35-8D43-8B8038DEB7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3703" y="1587786"/>
            <a:ext cx="3672296" cy="3672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53777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93B6076-F95D-4955-A12E-D8E23432CBAB}"/>
              </a:ext>
            </a:extLst>
          </p:cNvPr>
          <p:cNvSpPr txBox="1"/>
          <p:nvPr/>
        </p:nvSpPr>
        <p:spPr>
          <a:xfrm>
            <a:off x="1889760" y="1469407"/>
            <a:ext cx="804672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96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ay Wildy Personal Use Only" pitchFamily="2" charset="0"/>
              </a:rPr>
              <a:t>TRADYCJE WIELKANOCNE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2626FA22-CCA9-4C71-9F3F-5398F7E104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68131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F559B87B-A205-45E4-8602-6980F22164E9}"/>
              </a:ext>
            </a:extLst>
          </p:cNvPr>
          <p:cNvSpPr txBox="1"/>
          <p:nvPr/>
        </p:nvSpPr>
        <p:spPr>
          <a:xfrm>
            <a:off x="2072640" y="587515"/>
            <a:ext cx="804672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96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Ś</a:t>
            </a:r>
            <a:r>
              <a:rPr lang="pl-PL" sz="96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ay Wildy Personal Use Only" pitchFamily="2" charset="0"/>
              </a:rPr>
              <a:t>wi</a:t>
            </a:r>
            <a:r>
              <a:rPr lang="pl-PL" sz="96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osephsophia" panose="02000505020000020003" pitchFamily="50" charset="0"/>
              </a:rPr>
              <a:t>ę</a:t>
            </a:r>
            <a:r>
              <a:rPr lang="pl-PL" sz="96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ay Wildy Personal Use Only" pitchFamily="2" charset="0"/>
              </a:rPr>
              <a:t>conka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386234D9-1559-4C80-BA6B-E591FAC2CD04}"/>
              </a:ext>
            </a:extLst>
          </p:cNvPr>
          <p:cNvSpPr/>
          <p:nvPr/>
        </p:nvSpPr>
        <p:spPr>
          <a:xfrm>
            <a:off x="2369713" y="1977238"/>
            <a:ext cx="756676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pl-PL" sz="2800" b="1" dirty="0">
                <a:solidFill>
                  <a:srgbClr val="1E001E"/>
                </a:solidFill>
                <a:latin typeface="Gabriola" panose="04040605051002020D02" pitchFamily="82" charset="0"/>
              </a:rPr>
              <a:t>Ś</a:t>
            </a:r>
            <a:r>
              <a:rPr lang="pl-PL" sz="2800" dirty="0">
                <a:solidFill>
                  <a:srgbClr val="1E001E"/>
                </a:solidFill>
                <a:latin typeface="Winter Break" panose="02000500000000000000" pitchFamily="50" charset="0"/>
              </a:rPr>
              <a:t>wi</a:t>
            </a:r>
            <a:r>
              <a:rPr lang="pl-PL" sz="3200" b="1" dirty="0">
                <a:solidFill>
                  <a:srgbClr val="1E001E"/>
                </a:solidFill>
                <a:latin typeface="Gabriola" panose="04040605051002020D02" pitchFamily="82" charset="0"/>
              </a:rPr>
              <a:t>ę</a:t>
            </a:r>
            <a:r>
              <a:rPr lang="pl-PL" sz="2800" dirty="0">
                <a:solidFill>
                  <a:srgbClr val="1E001E"/>
                </a:solidFill>
                <a:latin typeface="Winter Break" panose="02000500000000000000" pitchFamily="50" charset="0"/>
              </a:rPr>
              <a:t>conka to artystycznie przystrojony koszyczek, w którym niesie si</a:t>
            </a:r>
            <a:r>
              <a:rPr lang="pl-PL" sz="3200" b="1" dirty="0">
                <a:solidFill>
                  <a:srgbClr val="1E001E"/>
                </a:solidFill>
                <a:latin typeface="Gabriola" panose="04040605051002020D02" pitchFamily="82" charset="0"/>
              </a:rPr>
              <a:t>ę</a:t>
            </a:r>
            <a:r>
              <a:rPr lang="pl-PL" sz="2800" dirty="0">
                <a:solidFill>
                  <a:srgbClr val="1E001E"/>
                </a:solidFill>
                <a:latin typeface="Winter Break" panose="02000500000000000000" pitchFamily="50" charset="0"/>
              </a:rPr>
              <a:t> po odrobinie </a:t>
            </a:r>
            <a:r>
              <a:rPr lang="pl-PL" sz="2800" b="1" dirty="0">
                <a:solidFill>
                  <a:srgbClr val="1E001E"/>
                </a:solidFill>
                <a:latin typeface="Gabriola" panose="04040605051002020D02" pitchFamily="82" charset="0"/>
              </a:rPr>
              <a:t>ś</a:t>
            </a:r>
            <a:r>
              <a:rPr lang="pl-PL" sz="2800" dirty="0">
                <a:solidFill>
                  <a:srgbClr val="1E001E"/>
                </a:solidFill>
                <a:latin typeface="Winter Break" panose="02000500000000000000" pitchFamily="50" charset="0"/>
              </a:rPr>
              <a:t>wi</a:t>
            </a:r>
            <a:r>
              <a:rPr lang="pl-PL" sz="2800" b="1" dirty="0">
                <a:solidFill>
                  <a:srgbClr val="1E001E"/>
                </a:solidFill>
                <a:latin typeface="Gabriola" panose="04040605051002020D02" pitchFamily="82" charset="0"/>
              </a:rPr>
              <a:t>ą</a:t>
            </a:r>
            <a:r>
              <a:rPr lang="pl-PL" sz="2800" dirty="0">
                <a:solidFill>
                  <a:srgbClr val="1E001E"/>
                </a:solidFill>
                <a:latin typeface="Winter Break" panose="02000500000000000000" pitchFamily="50" charset="0"/>
              </a:rPr>
              <a:t>tecznych da</a:t>
            </a:r>
            <a:r>
              <a:rPr lang="pl-PL" sz="2400" b="1" dirty="0">
                <a:solidFill>
                  <a:srgbClr val="1E001E"/>
                </a:solidFill>
                <a:latin typeface="Gabriola" panose="04040605051002020D02" pitchFamily="82" charset="0"/>
              </a:rPr>
              <a:t>ń</a:t>
            </a:r>
            <a:r>
              <a:rPr lang="pl-PL" sz="2800" dirty="0">
                <a:solidFill>
                  <a:srgbClr val="1E001E"/>
                </a:solidFill>
                <a:latin typeface="Winter Break" panose="02000500000000000000" pitchFamily="50" charset="0"/>
              </a:rPr>
              <a:t>. Mo</a:t>
            </a:r>
            <a:r>
              <a:rPr lang="pl-PL" sz="2800" dirty="0">
                <a:solidFill>
                  <a:srgbClr val="1E001E"/>
                </a:solidFill>
                <a:latin typeface="Gabriola" panose="04040605051002020D02" pitchFamily="82" charset="0"/>
              </a:rPr>
              <a:t>ż</a:t>
            </a:r>
            <a:r>
              <a:rPr lang="pl-PL" sz="2800" dirty="0">
                <a:solidFill>
                  <a:srgbClr val="1E001E"/>
                </a:solidFill>
                <a:latin typeface="Winter Break" panose="02000500000000000000" pitchFamily="50" charset="0"/>
              </a:rPr>
              <a:t>na go przyozdobi</a:t>
            </a:r>
            <a:r>
              <a:rPr lang="pl-PL" sz="2800" b="1" dirty="0">
                <a:solidFill>
                  <a:srgbClr val="1E001E"/>
                </a:solidFill>
                <a:latin typeface="Gabriola" panose="04040605051002020D02" pitchFamily="82" charset="0"/>
              </a:rPr>
              <a:t>ć</a:t>
            </a:r>
            <a:r>
              <a:rPr lang="pl-PL" sz="2800" dirty="0">
                <a:solidFill>
                  <a:srgbClr val="1E001E"/>
                </a:solidFill>
                <a:latin typeface="Winter Break" panose="02000500000000000000" pitchFamily="50" charset="0"/>
              </a:rPr>
              <a:t> baziami, </a:t>
            </a:r>
            <a:r>
              <a:rPr lang="pl-PL" sz="2800" b="1" dirty="0">
                <a:solidFill>
                  <a:srgbClr val="1E001E"/>
                </a:solidFill>
                <a:latin typeface="Gabriola" panose="04040605051002020D02" pitchFamily="82" charset="0"/>
              </a:rPr>
              <a:t>ż</a:t>
            </a:r>
            <a:r>
              <a:rPr lang="pl-PL" sz="2800" dirty="0">
                <a:solidFill>
                  <a:srgbClr val="1E001E"/>
                </a:solidFill>
                <a:latin typeface="Winter Break" panose="02000500000000000000" pitchFamily="50" charset="0"/>
              </a:rPr>
              <a:t>onkilami, bukszpanem.</a:t>
            </a:r>
            <a:endParaRPr lang="pl-PL" sz="2800" i="1" dirty="0">
              <a:solidFill>
                <a:srgbClr val="1E001E"/>
              </a:solidFill>
              <a:latin typeface="Winter Break" panose="02000500000000000000" pitchFamily="50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52EB59F-1EBF-4ECB-9C80-FBF964BB08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0165" y="3039067"/>
            <a:ext cx="4474550" cy="298105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46635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426</TotalTime>
  <Words>596</Words>
  <Application>Microsoft Office PowerPoint</Application>
  <PresentationFormat>Widescreen</PresentationFormat>
  <Paragraphs>100</Paragraphs>
  <Slides>30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43" baseType="lpstr">
      <vt:lpstr>Big Blue Bold</vt:lpstr>
      <vt:lpstr>Arial</vt:lpstr>
      <vt:lpstr>Hey October</vt:lpstr>
      <vt:lpstr>Calibri Light</vt:lpstr>
      <vt:lpstr>Bahnschrift Condensed</vt:lpstr>
      <vt:lpstr>Georgia</vt:lpstr>
      <vt:lpstr>josephsophia</vt:lpstr>
      <vt:lpstr>Gabriola</vt:lpstr>
      <vt:lpstr>Stay Wildy Personal Use Only</vt:lpstr>
      <vt:lpstr>Calibri</vt:lpstr>
      <vt:lpstr>Constantia</vt:lpstr>
      <vt:lpstr>Winter Break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Aleksandra Jarosz</dc:creator>
  <cp:lastModifiedBy>Aleksandra Jarosz</cp:lastModifiedBy>
  <cp:revision>39</cp:revision>
  <dcterms:created xsi:type="dcterms:W3CDTF">2021-03-22T11:43:18Z</dcterms:created>
  <dcterms:modified xsi:type="dcterms:W3CDTF">2021-03-23T12:59:13Z</dcterms:modified>
</cp:coreProperties>
</file>